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256" r:id="rId2"/>
    <p:sldId id="279" r:id="rId3"/>
    <p:sldId id="257" r:id="rId4"/>
    <p:sldId id="280" r:id="rId5"/>
    <p:sldId id="277" r:id="rId6"/>
    <p:sldId id="278" r:id="rId7"/>
    <p:sldId id="258" r:id="rId8"/>
    <p:sldId id="276" r:id="rId9"/>
    <p:sldId id="259" r:id="rId10"/>
    <p:sldId id="260" r:id="rId11"/>
    <p:sldId id="261" r:id="rId12"/>
    <p:sldId id="265" r:id="rId13"/>
    <p:sldId id="282" r:id="rId14"/>
    <p:sldId id="283" r:id="rId15"/>
    <p:sldId id="284" r:id="rId16"/>
    <p:sldId id="281" r:id="rId17"/>
    <p:sldId id="286" r:id="rId18"/>
    <p:sldId id="267" r:id="rId19"/>
    <p:sldId id="274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6" r:id="rId36"/>
    <p:sldId id="302" r:id="rId37"/>
    <p:sldId id="303" r:id="rId38"/>
    <p:sldId id="304" r:id="rId39"/>
    <p:sldId id="305" r:id="rId40"/>
    <p:sldId id="307" r:id="rId41"/>
    <p:sldId id="308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1"/>
    <p:restoredTop sz="92562"/>
  </p:normalViewPr>
  <p:slideViewPr>
    <p:cSldViewPr snapToGrid="0" snapToObjects="1">
      <p:cViewPr varScale="1">
        <p:scale>
          <a:sx n="122" d="100"/>
          <a:sy n="122" d="100"/>
        </p:scale>
        <p:origin x="1506" y="-3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0AF01B-9237-5540-8461-4AE3CB242F99}" type="doc">
      <dgm:prSet loTypeId="urn:microsoft.com/office/officeart/2005/8/layout/bProcess4" loCatId="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ES_tradnl"/>
        </a:p>
      </dgm:t>
    </dgm:pt>
    <dgm:pt modelId="{69AB84C5-D2BB-3A40-8955-C7F8365E864E}">
      <dgm:prSet/>
      <dgm:spPr/>
      <dgm:t>
        <a:bodyPr/>
        <a:lstStyle/>
        <a:p>
          <a:pPr rtl="0"/>
          <a:r>
            <a:rPr lang="es-ES_tradnl" dirty="0" smtClean="0"/>
            <a:t>Entra en la piel</a:t>
          </a:r>
          <a:endParaRPr lang="es-ES_tradnl" dirty="0"/>
        </a:p>
      </dgm:t>
    </dgm:pt>
    <dgm:pt modelId="{9C67F5B2-D6DF-FC4E-80DD-0354F0591F64}" type="parTrans" cxnId="{97CA3472-28A6-F64F-8F71-9353E1CDF652}">
      <dgm:prSet/>
      <dgm:spPr/>
      <dgm:t>
        <a:bodyPr/>
        <a:lstStyle/>
        <a:p>
          <a:endParaRPr lang="es-ES_tradnl"/>
        </a:p>
      </dgm:t>
    </dgm:pt>
    <dgm:pt modelId="{26D493FA-048A-4D4D-9663-CC98192C1C5A}" type="sibTrans" cxnId="{97CA3472-28A6-F64F-8F71-9353E1CDF652}">
      <dgm:prSet/>
      <dgm:spPr/>
      <dgm:t>
        <a:bodyPr/>
        <a:lstStyle/>
        <a:p>
          <a:endParaRPr lang="es-ES_tradnl"/>
        </a:p>
      </dgm:t>
    </dgm:pt>
    <dgm:pt modelId="{F0969EDC-F07D-F944-9961-57091239E84D}">
      <dgm:prSet/>
      <dgm:spPr/>
      <dgm:t>
        <a:bodyPr/>
        <a:lstStyle/>
        <a:p>
          <a:pPr rtl="0"/>
          <a:r>
            <a:rPr lang="es-ES_tradnl" dirty="0" err="1" smtClean="0"/>
            <a:t>propulsión</a:t>
          </a:r>
          <a:r>
            <a:rPr lang="es-ES_tradnl" dirty="0" smtClean="0"/>
            <a:t> de los filamentos de actina</a:t>
          </a:r>
          <a:endParaRPr lang="es-ES_tradnl" dirty="0"/>
        </a:p>
      </dgm:t>
    </dgm:pt>
    <dgm:pt modelId="{B267BE75-0DB7-4641-8C61-25CCE450908D}" type="parTrans" cxnId="{4C271E7A-3205-1144-A42F-2EC8CAA6F51E}">
      <dgm:prSet/>
      <dgm:spPr/>
      <dgm:t>
        <a:bodyPr/>
        <a:lstStyle/>
        <a:p>
          <a:endParaRPr lang="es-ES_tradnl"/>
        </a:p>
      </dgm:t>
    </dgm:pt>
    <dgm:pt modelId="{AD516340-219E-014E-B1FE-54BBC841EC6C}" type="sibTrans" cxnId="{4C271E7A-3205-1144-A42F-2EC8CAA6F51E}">
      <dgm:prSet/>
      <dgm:spPr/>
      <dgm:t>
        <a:bodyPr/>
        <a:lstStyle/>
        <a:p>
          <a:endParaRPr lang="es-ES_tradnl"/>
        </a:p>
      </dgm:t>
    </dgm:pt>
    <dgm:pt modelId="{C4FE8CFE-DE62-8741-BA53-4DA283741CAF}">
      <dgm:prSet/>
      <dgm:spPr/>
      <dgm:t>
        <a:bodyPr/>
        <a:lstStyle/>
        <a:p>
          <a:pPr rtl="0"/>
          <a:r>
            <a:rPr lang="en-US" dirty="0" smtClean="0"/>
            <a:t>D</a:t>
          </a:r>
          <a:r>
            <a:rPr lang="es-ES_tradnl" dirty="0" err="1" smtClean="0"/>
            <a:t>iseminación</a:t>
          </a:r>
          <a:r>
            <a:rPr lang="es-ES_tradnl" dirty="0" smtClean="0"/>
            <a:t> </a:t>
          </a:r>
          <a:r>
            <a:rPr lang="es-ES_tradnl" dirty="0" err="1" smtClean="0"/>
            <a:t>linfáticos</a:t>
          </a:r>
          <a:r>
            <a:rPr lang="es-ES_tradnl" dirty="0" smtClean="0"/>
            <a:t> y v </a:t>
          </a:r>
          <a:r>
            <a:rPr lang="es-ES_tradnl" dirty="0" err="1" smtClean="0"/>
            <a:t>sanguíneos</a:t>
          </a:r>
          <a:r>
            <a:rPr lang="es-ES_tradnl" dirty="0" smtClean="0"/>
            <a:t> </a:t>
          </a:r>
          <a:r>
            <a:rPr lang="es-ES_tradnl" dirty="0" err="1" smtClean="0"/>
            <a:t>pequeños</a:t>
          </a:r>
          <a:endParaRPr lang="es-ES_tradnl" dirty="0"/>
        </a:p>
      </dgm:t>
    </dgm:pt>
    <dgm:pt modelId="{C60889F1-8C8B-3C4A-85DB-4FA83A624E10}" type="parTrans" cxnId="{7611BBF0-AAE2-274A-AD31-87C9F80F46AB}">
      <dgm:prSet/>
      <dgm:spPr/>
      <dgm:t>
        <a:bodyPr/>
        <a:lstStyle/>
        <a:p>
          <a:endParaRPr lang="es-ES_tradnl"/>
        </a:p>
      </dgm:t>
    </dgm:pt>
    <dgm:pt modelId="{721ABC3D-4E7E-D945-A1B9-73444439353A}" type="sibTrans" cxnId="{7611BBF0-AAE2-274A-AD31-87C9F80F46AB}">
      <dgm:prSet/>
      <dgm:spPr/>
      <dgm:t>
        <a:bodyPr/>
        <a:lstStyle/>
        <a:p>
          <a:endParaRPr lang="es-ES_tradnl"/>
        </a:p>
      </dgm:t>
    </dgm:pt>
    <dgm:pt modelId="{71C4EF57-6629-0E46-9FDC-A8956E0C2864}">
      <dgm:prSet/>
      <dgm:spPr/>
      <dgm:t>
        <a:bodyPr/>
        <a:lstStyle/>
        <a:p>
          <a:pPr rtl="0"/>
          <a:r>
            <a:rPr lang="es-ES_tradnl" dirty="0" err="1" smtClean="0"/>
            <a:t>circulación</a:t>
          </a:r>
          <a:r>
            <a:rPr lang="es-ES_tradnl" dirty="0" smtClean="0"/>
            <a:t> </a:t>
          </a:r>
          <a:r>
            <a:rPr lang="es-ES_tradnl" dirty="0" err="1" smtClean="0"/>
            <a:t>sistémica</a:t>
          </a:r>
          <a:r>
            <a:rPr lang="es-ES_tradnl" dirty="0" smtClean="0"/>
            <a:t> y pulmonar</a:t>
          </a:r>
          <a:endParaRPr lang="es-ES_tradnl" dirty="0"/>
        </a:p>
      </dgm:t>
    </dgm:pt>
    <dgm:pt modelId="{CF0AAF86-6C77-874B-A20F-C992EF8CC60C}" type="parTrans" cxnId="{17F57ABB-6EFF-7E45-B6AA-1E9C83F8902A}">
      <dgm:prSet/>
      <dgm:spPr/>
      <dgm:t>
        <a:bodyPr/>
        <a:lstStyle/>
        <a:p>
          <a:endParaRPr lang="es-ES_tradnl"/>
        </a:p>
      </dgm:t>
    </dgm:pt>
    <dgm:pt modelId="{0EE8A5FC-00BF-A148-86BF-17F5831512C5}" type="sibTrans" cxnId="{17F57ABB-6EFF-7E45-B6AA-1E9C83F8902A}">
      <dgm:prSet/>
      <dgm:spPr/>
      <dgm:t>
        <a:bodyPr/>
        <a:lstStyle/>
        <a:p>
          <a:endParaRPr lang="es-ES_tradnl"/>
        </a:p>
      </dgm:t>
    </dgm:pt>
    <dgm:pt modelId="{7789B02B-8649-F54C-A3BF-FC522EEDC297}">
      <dgm:prSet/>
      <dgm:spPr/>
      <dgm:t>
        <a:bodyPr/>
        <a:lstStyle/>
        <a:p>
          <a:pPr rtl="0"/>
          <a:r>
            <a:rPr lang="es-ES_tradnl" dirty="0" err="1" smtClean="0"/>
            <a:t>OmpA</a:t>
          </a:r>
          <a:r>
            <a:rPr lang="es-ES_tradnl" dirty="0" smtClean="0"/>
            <a:t> y </a:t>
          </a:r>
          <a:r>
            <a:rPr lang="es-ES_tradnl" dirty="0" err="1" smtClean="0"/>
            <a:t>OmpB</a:t>
          </a:r>
          <a:r>
            <a:rPr lang="es-ES_tradnl" dirty="0" smtClean="0"/>
            <a:t> lesión endotelio vascular</a:t>
          </a:r>
          <a:endParaRPr lang="es-ES_tradnl" dirty="0"/>
        </a:p>
      </dgm:t>
    </dgm:pt>
    <dgm:pt modelId="{73CAB4E1-2319-8C46-9666-0FC432BE349C}" type="parTrans" cxnId="{604E25C1-9814-6049-8F4F-47EFE8024CAC}">
      <dgm:prSet/>
      <dgm:spPr/>
      <dgm:t>
        <a:bodyPr/>
        <a:lstStyle/>
        <a:p>
          <a:endParaRPr lang="es-ES_tradnl"/>
        </a:p>
      </dgm:t>
    </dgm:pt>
    <dgm:pt modelId="{11CDA000-6E67-B340-BBB0-E775F20F6F33}" type="sibTrans" cxnId="{604E25C1-9814-6049-8F4F-47EFE8024CAC}">
      <dgm:prSet/>
      <dgm:spPr/>
      <dgm:t>
        <a:bodyPr/>
        <a:lstStyle/>
        <a:p>
          <a:endParaRPr lang="es-ES_tradnl"/>
        </a:p>
      </dgm:t>
    </dgm:pt>
    <dgm:pt modelId="{B7E881FE-1086-DA4E-BE3D-C8D4D8571611}">
      <dgm:prSet/>
      <dgm:spPr/>
      <dgm:t>
        <a:bodyPr/>
        <a:lstStyle/>
        <a:p>
          <a:pPr rtl="0"/>
          <a:r>
            <a:rPr lang="es-ES_tradnl" dirty="0" smtClean="0"/>
            <a:t>inducen su fagocitosis</a:t>
          </a:r>
          <a:endParaRPr lang="es-ES_tradnl" dirty="0"/>
        </a:p>
      </dgm:t>
    </dgm:pt>
    <dgm:pt modelId="{9053119E-4E59-0546-8412-8735F4EBF370}" type="parTrans" cxnId="{9E8C7DF5-0DF6-F84F-BBAA-08E009940C22}">
      <dgm:prSet/>
      <dgm:spPr/>
      <dgm:t>
        <a:bodyPr/>
        <a:lstStyle/>
        <a:p>
          <a:endParaRPr lang="es-ES_tradnl"/>
        </a:p>
      </dgm:t>
    </dgm:pt>
    <dgm:pt modelId="{6E802DB6-4228-8649-936A-F5E21D680E44}" type="sibTrans" cxnId="{9E8C7DF5-0DF6-F84F-BBAA-08E009940C22}">
      <dgm:prSet/>
      <dgm:spPr/>
      <dgm:t>
        <a:bodyPr/>
        <a:lstStyle/>
        <a:p>
          <a:endParaRPr lang="es-ES_tradnl"/>
        </a:p>
      </dgm:t>
    </dgm:pt>
    <dgm:pt modelId="{271A950B-93ED-6647-B97D-B06AAB9093AC}">
      <dgm:prSet/>
      <dgm:spPr/>
      <dgm:t>
        <a:bodyPr/>
        <a:lstStyle/>
        <a:p>
          <a:pPr rtl="0"/>
          <a:r>
            <a:rPr lang="es-ES_tradnl" dirty="0" err="1" smtClean="0"/>
            <a:t>expresión</a:t>
          </a:r>
          <a:r>
            <a:rPr lang="es-ES_tradnl" dirty="0" smtClean="0"/>
            <a:t> de </a:t>
          </a:r>
          <a:r>
            <a:rPr lang="es-ES_tradnl" dirty="0" err="1" smtClean="0"/>
            <a:t>fosfolipasa</a:t>
          </a:r>
          <a:r>
            <a:rPr lang="es-ES_tradnl" dirty="0" smtClean="0"/>
            <a:t> D y hemolisina C</a:t>
          </a:r>
          <a:endParaRPr lang="es-ES_tradnl" dirty="0"/>
        </a:p>
      </dgm:t>
    </dgm:pt>
    <dgm:pt modelId="{B782EBAA-08BC-3846-91A0-052484B2AB01}" type="parTrans" cxnId="{2AC1F236-4A98-5E43-9655-F786B8D35CAF}">
      <dgm:prSet/>
      <dgm:spPr/>
      <dgm:t>
        <a:bodyPr/>
        <a:lstStyle/>
        <a:p>
          <a:endParaRPr lang="es-ES_tradnl"/>
        </a:p>
      </dgm:t>
    </dgm:pt>
    <dgm:pt modelId="{7DB665DF-5622-E44C-AB01-4EB6772931A6}" type="sibTrans" cxnId="{2AC1F236-4A98-5E43-9655-F786B8D35CAF}">
      <dgm:prSet/>
      <dgm:spPr/>
      <dgm:t>
        <a:bodyPr/>
        <a:lstStyle/>
        <a:p>
          <a:endParaRPr lang="es-ES_tradnl"/>
        </a:p>
      </dgm:t>
    </dgm:pt>
    <dgm:pt modelId="{23ED5B6A-F9FC-734C-865C-6AF889B0D19A}">
      <dgm:prSet/>
      <dgm:spPr/>
      <dgm:t>
        <a:bodyPr/>
        <a:lstStyle/>
        <a:p>
          <a:pPr rtl="0"/>
          <a:r>
            <a:rPr lang="es-ES_tradnl" dirty="0" err="1" smtClean="0"/>
            <a:t>membranolísis</a:t>
          </a:r>
          <a:r>
            <a:rPr lang="es-ES_tradnl" dirty="0" smtClean="0"/>
            <a:t> del </a:t>
          </a:r>
          <a:r>
            <a:rPr lang="es-ES_tradnl" dirty="0" err="1" smtClean="0"/>
            <a:t>fagosoma</a:t>
          </a:r>
          <a:endParaRPr lang="es-ES_tradnl" dirty="0"/>
        </a:p>
      </dgm:t>
    </dgm:pt>
    <dgm:pt modelId="{7B23B3A0-893F-4041-A9BC-251B1AB99C68}" type="parTrans" cxnId="{4DF564F5-BF62-7C4C-AD87-DE0867CF9EB2}">
      <dgm:prSet/>
      <dgm:spPr/>
      <dgm:t>
        <a:bodyPr/>
        <a:lstStyle/>
        <a:p>
          <a:endParaRPr lang="es-ES_tradnl"/>
        </a:p>
      </dgm:t>
    </dgm:pt>
    <dgm:pt modelId="{A4942155-3DA3-0847-807E-FB10A3BE0550}" type="sibTrans" cxnId="{4DF564F5-BF62-7C4C-AD87-DE0867CF9EB2}">
      <dgm:prSet/>
      <dgm:spPr/>
      <dgm:t>
        <a:bodyPr/>
        <a:lstStyle/>
        <a:p>
          <a:endParaRPr lang="es-ES_tradnl"/>
        </a:p>
      </dgm:t>
    </dgm:pt>
    <dgm:pt modelId="{B0608C20-2069-3746-9AA9-11A418012808}">
      <dgm:prSet/>
      <dgm:spPr/>
      <dgm:t>
        <a:bodyPr/>
        <a:lstStyle/>
        <a:p>
          <a:pPr rtl="0"/>
          <a:r>
            <a:rPr lang="es-ES_tradnl" dirty="0" smtClean="0"/>
            <a:t>citoplasma</a:t>
          </a:r>
          <a:endParaRPr lang="es-ES_tradnl" dirty="0"/>
        </a:p>
      </dgm:t>
    </dgm:pt>
    <dgm:pt modelId="{A6053385-457C-BD4C-A9F8-AA9682EDC818}" type="parTrans" cxnId="{7525DF15-360D-DD48-B6A2-C08081200824}">
      <dgm:prSet/>
      <dgm:spPr/>
      <dgm:t>
        <a:bodyPr/>
        <a:lstStyle/>
        <a:p>
          <a:endParaRPr lang="es-ES_tradnl"/>
        </a:p>
      </dgm:t>
    </dgm:pt>
    <dgm:pt modelId="{2A4F1D0C-23AA-0846-8B5E-53A288442884}" type="sibTrans" cxnId="{7525DF15-360D-DD48-B6A2-C08081200824}">
      <dgm:prSet/>
      <dgm:spPr/>
      <dgm:t>
        <a:bodyPr/>
        <a:lstStyle/>
        <a:p>
          <a:endParaRPr lang="es-ES_tradnl"/>
        </a:p>
      </dgm:t>
    </dgm:pt>
    <dgm:pt modelId="{98ACAE62-2070-7443-A1CB-A54BF7DABD60}">
      <dgm:prSet/>
      <dgm:spPr/>
      <dgm:t>
        <a:bodyPr/>
        <a:lstStyle/>
        <a:p>
          <a:pPr rtl="0"/>
          <a:r>
            <a:rPr lang="es-ES_tradnl" dirty="0" smtClean="0"/>
            <a:t>movimiento hacia las prolongaciones celulares que se invaginan al </a:t>
          </a:r>
          <a:r>
            <a:rPr lang="es-ES_tradnl" dirty="0" err="1" smtClean="0"/>
            <a:t>núcleo</a:t>
          </a:r>
          <a:r>
            <a:rPr lang="es-ES_tradnl" dirty="0" smtClean="0"/>
            <a:t> y extracelulares</a:t>
          </a:r>
          <a:endParaRPr lang="es-ES_tradnl" dirty="0"/>
        </a:p>
      </dgm:t>
    </dgm:pt>
    <dgm:pt modelId="{98F5A280-5A0C-E645-A9DD-03D4A16142D8}" type="parTrans" cxnId="{D93EB6B3-9542-D84A-9B68-BFEDCB56431F}">
      <dgm:prSet/>
      <dgm:spPr/>
      <dgm:t>
        <a:bodyPr/>
        <a:lstStyle/>
        <a:p>
          <a:endParaRPr lang="es-ES_tradnl"/>
        </a:p>
      </dgm:t>
    </dgm:pt>
    <dgm:pt modelId="{0B2983F6-31E4-6148-9A28-AF561AE0930F}" type="sibTrans" cxnId="{D93EB6B3-9542-D84A-9B68-BFEDCB56431F}">
      <dgm:prSet/>
      <dgm:spPr/>
      <dgm:t>
        <a:bodyPr/>
        <a:lstStyle/>
        <a:p>
          <a:endParaRPr lang="es-ES_tradnl"/>
        </a:p>
      </dgm:t>
    </dgm:pt>
    <dgm:pt modelId="{5D79386C-0F24-704D-8679-7129A3779AC2}" type="pres">
      <dgm:prSet presAssocID="{A70AF01B-9237-5540-8461-4AE3CB242F99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s-ES_tradnl"/>
        </a:p>
      </dgm:t>
    </dgm:pt>
    <dgm:pt modelId="{734730E5-CC8A-5A4F-BD56-A20184408779}" type="pres">
      <dgm:prSet presAssocID="{69AB84C5-D2BB-3A40-8955-C7F8365E864E}" presName="compNode" presStyleCnt="0"/>
      <dgm:spPr/>
    </dgm:pt>
    <dgm:pt modelId="{56C40AFA-C52D-F144-80E4-670D071F4F45}" type="pres">
      <dgm:prSet presAssocID="{69AB84C5-D2BB-3A40-8955-C7F8365E864E}" presName="dummyConnPt" presStyleCnt="0"/>
      <dgm:spPr/>
    </dgm:pt>
    <dgm:pt modelId="{BCDAC854-51C3-044F-A02D-56B99CA13539}" type="pres">
      <dgm:prSet presAssocID="{69AB84C5-D2BB-3A40-8955-C7F8365E864E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E3FEAD54-E8DE-B346-AD1C-A863A645BFC8}" type="pres">
      <dgm:prSet presAssocID="{26D493FA-048A-4D4D-9663-CC98192C1C5A}" presName="sibTrans" presStyleLbl="bgSibTrans2D1" presStyleIdx="0" presStyleCnt="9"/>
      <dgm:spPr/>
      <dgm:t>
        <a:bodyPr/>
        <a:lstStyle/>
        <a:p>
          <a:endParaRPr lang="es-ES_tradnl"/>
        </a:p>
      </dgm:t>
    </dgm:pt>
    <dgm:pt modelId="{4F1DC2D5-DD28-0546-BDE2-8C7B9E145322}" type="pres">
      <dgm:prSet presAssocID="{C4FE8CFE-DE62-8741-BA53-4DA283741CAF}" presName="compNode" presStyleCnt="0"/>
      <dgm:spPr/>
    </dgm:pt>
    <dgm:pt modelId="{4FEBB74F-3109-DC4E-9073-6EE0B8C0DC33}" type="pres">
      <dgm:prSet presAssocID="{C4FE8CFE-DE62-8741-BA53-4DA283741CAF}" presName="dummyConnPt" presStyleCnt="0"/>
      <dgm:spPr/>
    </dgm:pt>
    <dgm:pt modelId="{EA65A167-90D0-8F44-A0C8-32B7DEB15A1C}" type="pres">
      <dgm:prSet presAssocID="{C4FE8CFE-DE62-8741-BA53-4DA283741CAF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AD8C8AF8-5161-D140-AF86-862168FB3AC1}" type="pres">
      <dgm:prSet presAssocID="{721ABC3D-4E7E-D945-A1B9-73444439353A}" presName="sibTrans" presStyleLbl="bgSibTrans2D1" presStyleIdx="1" presStyleCnt="9"/>
      <dgm:spPr/>
      <dgm:t>
        <a:bodyPr/>
        <a:lstStyle/>
        <a:p>
          <a:endParaRPr lang="es-ES_tradnl"/>
        </a:p>
      </dgm:t>
    </dgm:pt>
    <dgm:pt modelId="{30F186E8-A09A-C044-AF70-3F8832CDD823}" type="pres">
      <dgm:prSet presAssocID="{71C4EF57-6629-0E46-9FDC-A8956E0C2864}" presName="compNode" presStyleCnt="0"/>
      <dgm:spPr/>
    </dgm:pt>
    <dgm:pt modelId="{ABD70C5A-54D5-8E48-9A26-FC4FC409037E}" type="pres">
      <dgm:prSet presAssocID="{71C4EF57-6629-0E46-9FDC-A8956E0C2864}" presName="dummyConnPt" presStyleCnt="0"/>
      <dgm:spPr/>
    </dgm:pt>
    <dgm:pt modelId="{8F384E85-74EF-7145-8150-0257CEED1D63}" type="pres">
      <dgm:prSet presAssocID="{71C4EF57-6629-0E46-9FDC-A8956E0C2864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BE1FDBC-1671-9C4B-88ED-C1EF34312CED}" type="pres">
      <dgm:prSet presAssocID="{0EE8A5FC-00BF-A148-86BF-17F5831512C5}" presName="sibTrans" presStyleLbl="bgSibTrans2D1" presStyleIdx="2" presStyleCnt="9"/>
      <dgm:spPr/>
      <dgm:t>
        <a:bodyPr/>
        <a:lstStyle/>
        <a:p>
          <a:endParaRPr lang="es-ES_tradnl"/>
        </a:p>
      </dgm:t>
    </dgm:pt>
    <dgm:pt modelId="{44EE519F-2ABF-4148-B441-64830FDA053E}" type="pres">
      <dgm:prSet presAssocID="{7789B02B-8649-F54C-A3BF-FC522EEDC297}" presName="compNode" presStyleCnt="0"/>
      <dgm:spPr/>
    </dgm:pt>
    <dgm:pt modelId="{B1CE31D0-7240-2D40-AF92-384D83258004}" type="pres">
      <dgm:prSet presAssocID="{7789B02B-8649-F54C-A3BF-FC522EEDC297}" presName="dummyConnPt" presStyleCnt="0"/>
      <dgm:spPr/>
    </dgm:pt>
    <dgm:pt modelId="{159F27F9-8809-9E47-8013-53B8C84F01F1}" type="pres">
      <dgm:prSet presAssocID="{7789B02B-8649-F54C-A3BF-FC522EEDC297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EDEE761-83A6-4449-A05E-2BAA8A684B5D}" type="pres">
      <dgm:prSet presAssocID="{11CDA000-6E67-B340-BBB0-E775F20F6F33}" presName="sibTrans" presStyleLbl="bgSibTrans2D1" presStyleIdx="3" presStyleCnt="9"/>
      <dgm:spPr/>
      <dgm:t>
        <a:bodyPr/>
        <a:lstStyle/>
        <a:p>
          <a:endParaRPr lang="es-ES_tradnl"/>
        </a:p>
      </dgm:t>
    </dgm:pt>
    <dgm:pt modelId="{67A323B7-2AAA-0642-9B75-5D2071BE1285}" type="pres">
      <dgm:prSet presAssocID="{B7E881FE-1086-DA4E-BE3D-C8D4D8571611}" presName="compNode" presStyleCnt="0"/>
      <dgm:spPr/>
    </dgm:pt>
    <dgm:pt modelId="{E7F53496-D0DA-CD44-BBF4-F20A921E456F}" type="pres">
      <dgm:prSet presAssocID="{B7E881FE-1086-DA4E-BE3D-C8D4D8571611}" presName="dummyConnPt" presStyleCnt="0"/>
      <dgm:spPr/>
    </dgm:pt>
    <dgm:pt modelId="{4C2CEDC7-6C23-FE40-8954-5A0A89B702C2}" type="pres">
      <dgm:prSet presAssocID="{B7E881FE-1086-DA4E-BE3D-C8D4D8571611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2C10F55-86B0-6944-9A84-70D8FB69BD35}" type="pres">
      <dgm:prSet presAssocID="{6E802DB6-4228-8649-936A-F5E21D680E44}" presName="sibTrans" presStyleLbl="bgSibTrans2D1" presStyleIdx="4" presStyleCnt="9"/>
      <dgm:spPr/>
      <dgm:t>
        <a:bodyPr/>
        <a:lstStyle/>
        <a:p>
          <a:endParaRPr lang="es-ES_tradnl"/>
        </a:p>
      </dgm:t>
    </dgm:pt>
    <dgm:pt modelId="{C3E95805-5EE2-694F-9139-AFA147D05DE6}" type="pres">
      <dgm:prSet presAssocID="{271A950B-93ED-6647-B97D-B06AAB9093AC}" presName="compNode" presStyleCnt="0"/>
      <dgm:spPr/>
    </dgm:pt>
    <dgm:pt modelId="{96FB9B3A-BA25-CD47-834D-A0FD87440D25}" type="pres">
      <dgm:prSet presAssocID="{271A950B-93ED-6647-B97D-B06AAB9093AC}" presName="dummyConnPt" presStyleCnt="0"/>
      <dgm:spPr/>
    </dgm:pt>
    <dgm:pt modelId="{64282E40-1861-E541-B536-0248D09266D8}" type="pres">
      <dgm:prSet presAssocID="{271A950B-93ED-6647-B97D-B06AAB9093AC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A14F22EA-0B3B-AF4D-8FC3-9DDE882AD805}" type="pres">
      <dgm:prSet presAssocID="{7DB665DF-5622-E44C-AB01-4EB6772931A6}" presName="sibTrans" presStyleLbl="bgSibTrans2D1" presStyleIdx="5" presStyleCnt="9"/>
      <dgm:spPr/>
      <dgm:t>
        <a:bodyPr/>
        <a:lstStyle/>
        <a:p>
          <a:endParaRPr lang="es-ES_tradnl"/>
        </a:p>
      </dgm:t>
    </dgm:pt>
    <dgm:pt modelId="{D95E24C8-EC07-5648-8C0A-1EB558D14CA0}" type="pres">
      <dgm:prSet presAssocID="{23ED5B6A-F9FC-734C-865C-6AF889B0D19A}" presName="compNode" presStyleCnt="0"/>
      <dgm:spPr/>
    </dgm:pt>
    <dgm:pt modelId="{5CC51D26-38E6-B649-989C-D222B6BE2901}" type="pres">
      <dgm:prSet presAssocID="{23ED5B6A-F9FC-734C-865C-6AF889B0D19A}" presName="dummyConnPt" presStyleCnt="0"/>
      <dgm:spPr/>
    </dgm:pt>
    <dgm:pt modelId="{F115A64A-B062-1E46-9EF9-42F238E236B5}" type="pres">
      <dgm:prSet presAssocID="{23ED5B6A-F9FC-734C-865C-6AF889B0D19A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044F04E0-C0F3-C441-B795-F5EA478944C5}" type="pres">
      <dgm:prSet presAssocID="{A4942155-3DA3-0847-807E-FB10A3BE0550}" presName="sibTrans" presStyleLbl="bgSibTrans2D1" presStyleIdx="6" presStyleCnt="9"/>
      <dgm:spPr/>
      <dgm:t>
        <a:bodyPr/>
        <a:lstStyle/>
        <a:p>
          <a:endParaRPr lang="es-ES_tradnl"/>
        </a:p>
      </dgm:t>
    </dgm:pt>
    <dgm:pt modelId="{68928F54-D75A-984E-A349-EA8B6E18829F}" type="pres">
      <dgm:prSet presAssocID="{B0608C20-2069-3746-9AA9-11A418012808}" presName="compNode" presStyleCnt="0"/>
      <dgm:spPr/>
    </dgm:pt>
    <dgm:pt modelId="{4FAFDA4A-E8DF-7C4B-BCF3-FAB27FE33482}" type="pres">
      <dgm:prSet presAssocID="{B0608C20-2069-3746-9AA9-11A418012808}" presName="dummyConnPt" presStyleCnt="0"/>
      <dgm:spPr/>
    </dgm:pt>
    <dgm:pt modelId="{EBA68F23-6DA7-B144-A294-F126AFD166BE}" type="pres">
      <dgm:prSet presAssocID="{B0608C20-2069-3746-9AA9-11A418012808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7D1AD81-BDB9-FA4E-A451-1136DCF9588B}" type="pres">
      <dgm:prSet presAssocID="{2A4F1D0C-23AA-0846-8B5E-53A288442884}" presName="sibTrans" presStyleLbl="bgSibTrans2D1" presStyleIdx="7" presStyleCnt="9"/>
      <dgm:spPr/>
      <dgm:t>
        <a:bodyPr/>
        <a:lstStyle/>
        <a:p>
          <a:endParaRPr lang="es-ES_tradnl"/>
        </a:p>
      </dgm:t>
    </dgm:pt>
    <dgm:pt modelId="{0E9D6801-A57C-1549-BAF9-EEF0BE746B85}" type="pres">
      <dgm:prSet presAssocID="{F0969EDC-F07D-F944-9961-57091239E84D}" presName="compNode" presStyleCnt="0"/>
      <dgm:spPr/>
    </dgm:pt>
    <dgm:pt modelId="{1FED9E85-6944-DE41-B886-FE6E3E4D6964}" type="pres">
      <dgm:prSet presAssocID="{F0969EDC-F07D-F944-9961-57091239E84D}" presName="dummyConnPt" presStyleCnt="0"/>
      <dgm:spPr/>
    </dgm:pt>
    <dgm:pt modelId="{C1980CA1-6D25-0B40-8742-7F2B68CED891}" type="pres">
      <dgm:prSet presAssocID="{F0969EDC-F07D-F944-9961-57091239E84D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A95DCB12-6EE9-9542-8415-98010D0809C6}" type="pres">
      <dgm:prSet presAssocID="{AD516340-219E-014E-B1FE-54BBC841EC6C}" presName="sibTrans" presStyleLbl="bgSibTrans2D1" presStyleIdx="8" presStyleCnt="9"/>
      <dgm:spPr/>
      <dgm:t>
        <a:bodyPr/>
        <a:lstStyle/>
        <a:p>
          <a:endParaRPr lang="es-ES_tradnl"/>
        </a:p>
      </dgm:t>
    </dgm:pt>
    <dgm:pt modelId="{AF9AF726-4619-C04B-B284-C2365FFA286E}" type="pres">
      <dgm:prSet presAssocID="{98ACAE62-2070-7443-A1CB-A54BF7DABD60}" presName="compNode" presStyleCnt="0"/>
      <dgm:spPr/>
    </dgm:pt>
    <dgm:pt modelId="{98F6DC87-81C4-F542-BECD-C66D72479590}" type="pres">
      <dgm:prSet presAssocID="{98ACAE62-2070-7443-A1CB-A54BF7DABD60}" presName="dummyConnPt" presStyleCnt="0"/>
      <dgm:spPr/>
    </dgm:pt>
    <dgm:pt modelId="{FEF0355F-E8FE-0B48-A006-6F998715B0A8}" type="pres">
      <dgm:prSet presAssocID="{98ACAE62-2070-7443-A1CB-A54BF7DABD60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E55C987C-13ED-CD40-8AFD-309D73E97352}" type="presOf" srcId="{11CDA000-6E67-B340-BBB0-E775F20F6F33}" destId="{9EDEE761-83A6-4449-A05E-2BAA8A684B5D}" srcOrd="0" destOrd="0" presId="urn:microsoft.com/office/officeart/2005/8/layout/bProcess4"/>
    <dgm:cxn modelId="{886922F1-7813-7D44-9420-48E24D324857}" type="presOf" srcId="{7DB665DF-5622-E44C-AB01-4EB6772931A6}" destId="{A14F22EA-0B3B-AF4D-8FC3-9DDE882AD805}" srcOrd="0" destOrd="0" presId="urn:microsoft.com/office/officeart/2005/8/layout/bProcess4"/>
    <dgm:cxn modelId="{17D7CB85-AA52-E342-809D-FBFB24AE311D}" type="presOf" srcId="{721ABC3D-4E7E-D945-A1B9-73444439353A}" destId="{AD8C8AF8-5161-D140-AF86-862168FB3AC1}" srcOrd="0" destOrd="0" presId="urn:microsoft.com/office/officeart/2005/8/layout/bProcess4"/>
    <dgm:cxn modelId="{BB1F0D94-EE55-E345-8613-79C2B2AFEAA2}" type="presOf" srcId="{271A950B-93ED-6647-B97D-B06AAB9093AC}" destId="{64282E40-1861-E541-B536-0248D09266D8}" srcOrd="0" destOrd="0" presId="urn:microsoft.com/office/officeart/2005/8/layout/bProcess4"/>
    <dgm:cxn modelId="{E5DC8241-D53C-834E-A1B4-91D8F03F7919}" type="presOf" srcId="{6E802DB6-4228-8649-936A-F5E21D680E44}" destId="{92C10F55-86B0-6944-9A84-70D8FB69BD35}" srcOrd="0" destOrd="0" presId="urn:microsoft.com/office/officeart/2005/8/layout/bProcess4"/>
    <dgm:cxn modelId="{D06EA268-9735-124D-9D5C-2082B88E7AAE}" type="presOf" srcId="{C4FE8CFE-DE62-8741-BA53-4DA283741CAF}" destId="{EA65A167-90D0-8F44-A0C8-32B7DEB15A1C}" srcOrd="0" destOrd="0" presId="urn:microsoft.com/office/officeart/2005/8/layout/bProcess4"/>
    <dgm:cxn modelId="{02AACD68-C4EB-504E-A81B-5D4F2C90B91A}" type="presOf" srcId="{AD516340-219E-014E-B1FE-54BBC841EC6C}" destId="{A95DCB12-6EE9-9542-8415-98010D0809C6}" srcOrd="0" destOrd="0" presId="urn:microsoft.com/office/officeart/2005/8/layout/bProcess4"/>
    <dgm:cxn modelId="{761E9AC3-358C-724F-9F4C-6157975BA7E1}" type="presOf" srcId="{A70AF01B-9237-5540-8461-4AE3CB242F99}" destId="{5D79386C-0F24-704D-8679-7129A3779AC2}" srcOrd="0" destOrd="0" presId="urn:microsoft.com/office/officeart/2005/8/layout/bProcess4"/>
    <dgm:cxn modelId="{D93EB6B3-9542-D84A-9B68-BFEDCB56431F}" srcId="{A70AF01B-9237-5540-8461-4AE3CB242F99}" destId="{98ACAE62-2070-7443-A1CB-A54BF7DABD60}" srcOrd="9" destOrd="0" parTransId="{98F5A280-5A0C-E645-A9DD-03D4A16142D8}" sibTransId="{0B2983F6-31E4-6148-9A28-AF561AE0930F}"/>
    <dgm:cxn modelId="{4DF564F5-BF62-7C4C-AD87-DE0867CF9EB2}" srcId="{A70AF01B-9237-5540-8461-4AE3CB242F99}" destId="{23ED5B6A-F9FC-734C-865C-6AF889B0D19A}" srcOrd="6" destOrd="0" parTransId="{7B23B3A0-893F-4041-A9BC-251B1AB99C68}" sibTransId="{A4942155-3DA3-0847-807E-FB10A3BE0550}"/>
    <dgm:cxn modelId="{2AC1F236-4A98-5E43-9655-F786B8D35CAF}" srcId="{A70AF01B-9237-5540-8461-4AE3CB242F99}" destId="{271A950B-93ED-6647-B97D-B06AAB9093AC}" srcOrd="5" destOrd="0" parTransId="{B782EBAA-08BC-3846-91A0-052484B2AB01}" sibTransId="{7DB665DF-5622-E44C-AB01-4EB6772931A6}"/>
    <dgm:cxn modelId="{97CA3472-28A6-F64F-8F71-9353E1CDF652}" srcId="{A70AF01B-9237-5540-8461-4AE3CB242F99}" destId="{69AB84C5-D2BB-3A40-8955-C7F8365E864E}" srcOrd="0" destOrd="0" parTransId="{9C67F5B2-D6DF-FC4E-80DD-0354F0591F64}" sibTransId="{26D493FA-048A-4D4D-9663-CC98192C1C5A}"/>
    <dgm:cxn modelId="{1A7DC5EF-D2C1-8344-99F2-887D00E64997}" type="presOf" srcId="{26D493FA-048A-4D4D-9663-CC98192C1C5A}" destId="{E3FEAD54-E8DE-B346-AD1C-A863A645BFC8}" srcOrd="0" destOrd="0" presId="urn:microsoft.com/office/officeart/2005/8/layout/bProcess4"/>
    <dgm:cxn modelId="{2D7CCFB8-E569-F143-80F6-C26584A0C815}" type="presOf" srcId="{69AB84C5-D2BB-3A40-8955-C7F8365E864E}" destId="{BCDAC854-51C3-044F-A02D-56B99CA13539}" srcOrd="0" destOrd="0" presId="urn:microsoft.com/office/officeart/2005/8/layout/bProcess4"/>
    <dgm:cxn modelId="{FF476A42-A0F3-E048-AE45-72FCDDF4C6DE}" type="presOf" srcId="{23ED5B6A-F9FC-734C-865C-6AF889B0D19A}" destId="{F115A64A-B062-1E46-9EF9-42F238E236B5}" srcOrd="0" destOrd="0" presId="urn:microsoft.com/office/officeart/2005/8/layout/bProcess4"/>
    <dgm:cxn modelId="{961C6096-F20D-6B4F-8EB6-6DE3460AC9A6}" type="presOf" srcId="{7789B02B-8649-F54C-A3BF-FC522EEDC297}" destId="{159F27F9-8809-9E47-8013-53B8C84F01F1}" srcOrd="0" destOrd="0" presId="urn:microsoft.com/office/officeart/2005/8/layout/bProcess4"/>
    <dgm:cxn modelId="{406AE301-EB66-FA42-ABE4-F4321A8E025E}" type="presOf" srcId="{98ACAE62-2070-7443-A1CB-A54BF7DABD60}" destId="{FEF0355F-E8FE-0B48-A006-6F998715B0A8}" srcOrd="0" destOrd="0" presId="urn:microsoft.com/office/officeart/2005/8/layout/bProcess4"/>
    <dgm:cxn modelId="{9E8C7DF5-0DF6-F84F-BBAA-08E009940C22}" srcId="{A70AF01B-9237-5540-8461-4AE3CB242F99}" destId="{B7E881FE-1086-DA4E-BE3D-C8D4D8571611}" srcOrd="4" destOrd="0" parTransId="{9053119E-4E59-0546-8412-8735F4EBF370}" sibTransId="{6E802DB6-4228-8649-936A-F5E21D680E44}"/>
    <dgm:cxn modelId="{9582A633-81DC-EE46-AA96-9FE2556AF3B4}" type="presOf" srcId="{F0969EDC-F07D-F944-9961-57091239E84D}" destId="{C1980CA1-6D25-0B40-8742-7F2B68CED891}" srcOrd="0" destOrd="0" presId="urn:microsoft.com/office/officeart/2005/8/layout/bProcess4"/>
    <dgm:cxn modelId="{8713C929-3298-9140-B74A-3F2B6DD5E1ED}" type="presOf" srcId="{B7E881FE-1086-DA4E-BE3D-C8D4D8571611}" destId="{4C2CEDC7-6C23-FE40-8954-5A0A89B702C2}" srcOrd="0" destOrd="0" presId="urn:microsoft.com/office/officeart/2005/8/layout/bProcess4"/>
    <dgm:cxn modelId="{14121BA3-1C90-4444-AFA3-B030B20EFD64}" type="presOf" srcId="{2A4F1D0C-23AA-0846-8B5E-53A288442884}" destId="{27D1AD81-BDB9-FA4E-A451-1136DCF9588B}" srcOrd="0" destOrd="0" presId="urn:microsoft.com/office/officeart/2005/8/layout/bProcess4"/>
    <dgm:cxn modelId="{03EB079E-DA71-D84B-8FE7-A2C7178682FE}" type="presOf" srcId="{0EE8A5FC-00BF-A148-86BF-17F5831512C5}" destId="{6BE1FDBC-1671-9C4B-88ED-C1EF34312CED}" srcOrd="0" destOrd="0" presId="urn:microsoft.com/office/officeart/2005/8/layout/bProcess4"/>
    <dgm:cxn modelId="{F99347B0-73F2-0640-97C4-95AEF63EA16F}" type="presOf" srcId="{B0608C20-2069-3746-9AA9-11A418012808}" destId="{EBA68F23-6DA7-B144-A294-F126AFD166BE}" srcOrd="0" destOrd="0" presId="urn:microsoft.com/office/officeart/2005/8/layout/bProcess4"/>
    <dgm:cxn modelId="{4E9B2440-BA1E-3E43-9D3D-7A6865A69566}" type="presOf" srcId="{71C4EF57-6629-0E46-9FDC-A8956E0C2864}" destId="{8F384E85-74EF-7145-8150-0257CEED1D63}" srcOrd="0" destOrd="0" presId="urn:microsoft.com/office/officeart/2005/8/layout/bProcess4"/>
    <dgm:cxn modelId="{604E25C1-9814-6049-8F4F-47EFE8024CAC}" srcId="{A70AF01B-9237-5540-8461-4AE3CB242F99}" destId="{7789B02B-8649-F54C-A3BF-FC522EEDC297}" srcOrd="3" destOrd="0" parTransId="{73CAB4E1-2319-8C46-9666-0FC432BE349C}" sibTransId="{11CDA000-6E67-B340-BBB0-E775F20F6F33}"/>
    <dgm:cxn modelId="{7525DF15-360D-DD48-B6A2-C08081200824}" srcId="{A70AF01B-9237-5540-8461-4AE3CB242F99}" destId="{B0608C20-2069-3746-9AA9-11A418012808}" srcOrd="7" destOrd="0" parTransId="{A6053385-457C-BD4C-A9F8-AA9682EDC818}" sibTransId="{2A4F1D0C-23AA-0846-8B5E-53A288442884}"/>
    <dgm:cxn modelId="{7611BBF0-AAE2-274A-AD31-87C9F80F46AB}" srcId="{A70AF01B-9237-5540-8461-4AE3CB242F99}" destId="{C4FE8CFE-DE62-8741-BA53-4DA283741CAF}" srcOrd="1" destOrd="0" parTransId="{C60889F1-8C8B-3C4A-85DB-4FA83A624E10}" sibTransId="{721ABC3D-4E7E-D945-A1B9-73444439353A}"/>
    <dgm:cxn modelId="{E28E08C8-DBC3-424E-BF0A-489C2466B96B}" type="presOf" srcId="{A4942155-3DA3-0847-807E-FB10A3BE0550}" destId="{044F04E0-C0F3-C441-B795-F5EA478944C5}" srcOrd="0" destOrd="0" presId="urn:microsoft.com/office/officeart/2005/8/layout/bProcess4"/>
    <dgm:cxn modelId="{17F57ABB-6EFF-7E45-B6AA-1E9C83F8902A}" srcId="{A70AF01B-9237-5540-8461-4AE3CB242F99}" destId="{71C4EF57-6629-0E46-9FDC-A8956E0C2864}" srcOrd="2" destOrd="0" parTransId="{CF0AAF86-6C77-874B-A20F-C992EF8CC60C}" sibTransId="{0EE8A5FC-00BF-A148-86BF-17F5831512C5}"/>
    <dgm:cxn modelId="{4C271E7A-3205-1144-A42F-2EC8CAA6F51E}" srcId="{A70AF01B-9237-5540-8461-4AE3CB242F99}" destId="{F0969EDC-F07D-F944-9961-57091239E84D}" srcOrd="8" destOrd="0" parTransId="{B267BE75-0DB7-4641-8C61-25CCE450908D}" sibTransId="{AD516340-219E-014E-B1FE-54BBC841EC6C}"/>
    <dgm:cxn modelId="{865BFD26-2442-8146-A696-4FBA0A64164B}" type="presParOf" srcId="{5D79386C-0F24-704D-8679-7129A3779AC2}" destId="{734730E5-CC8A-5A4F-BD56-A20184408779}" srcOrd="0" destOrd="0" presId="urn:microsoft.com/office/officeart/2005/8/layout/bProcess4"/>
    <dgm:cxn modelId="{40147600-0973-4047-8A45-EB07466971B9}" type="presParOf" srcId="{734730E5-CC8A-5A4F-BD56-A20184408779}" destId="{56C40AFA-C52D-F144-80E4-670D071F4F45}" srcOrd="0" destOrd="0" presId="urn:microsoft.com/office/officeart/2005/8/layout/bProcess4"/>
    <dgm:cxn modelId="{FF1E13C3-A657-9D46-9368-6F065CEF76CC}" type="presParOf" srcId="{734730E5-CC8A-5A4F-BD56-A20184408779}" destId="{BCDAC854-51C3-044F-A02D-56B99CA13539}" srcOrd="1" destOrd="0" presId="urn:microsoft.com/office/officeart/2005/8/layout/bProcess4"/>
    <dgm:cxn modelId="{0921E96B-0DDC-8E48-BC4D-BC8099A2DBA3}" type="presParOf" srcId="{5D79386C-0F24-704D-8679-7129A3779AC2}" destId="{E3FEAD54-E8DE-B346-AD1C-A863A645BFC8}" srcOrd="1" destOrd="0" presId="urn:microsoft.com/office/officeart/2005/8/layout/bProcess4"/>
    <dgm:cxn modelId="{1B159617-57A8-D847-B762-78C71637442B}" type="presParOf" srcId="{5D79386C-0F24-704D-8679-7129A3779AC2}" destId="{4F1DC2D5-DD28-0546-BDE2-8C7B9E145322}" srcOrd="2" destOrd="0" presId="urn:microsoft.com/office/officeart/2005/8/layout/bProcess4"/>
    <dgm:cxn modelId="{F21DB4A4-A428-8643-9360-8033EB536110}" type="presParOf" srcId="{4F1DC2D5-DD28-0546-BDE2-8C7B9E145322}" destId="{4FEBB74F-3109-DC4E-9073-6EE0B8C0DC33}" srcOrd="0" destOrd="0" presId="urn:microsoft.com/office/officeart/2005/8/layout/bProcess4"/>
    <dgm:cxn modelId="{4927A491-A481-884D-A95F-A91DE4E7160D}" type="presParOf" srcId="{4F1DC2D5-DD28-0546-BDE2-8C7B9E145322}" destId="{EA65A167-90D0-8F44-A0C8-32B7DEB15A1C}" srcOrd="1" destOrd="0" presId="urn:microsoft.com/office/officeart/2005/8/layout/bProcess4"/>
    <dgm:cxn modelId="{6B0AB57F-830D-2948-BFC9-D249239B2519}" type="presParOf" srcId="{5D79386C-0F24-704D-8679-7129A3779AC2}" destId="{AD8C8AF8-5161-D140-AF86-862168FB3AC1}" srcOrd="3" destOrd="0" presId="urn:microsoft.com/office/officeart/2005/8/layout/bProcess4"/>
    <dgm:cxn modelId="{343ACBE6-D74F-ED47-8A4C-0C6A3EEC476B}" type="presParOf" srcId="{5D79386C-0F24-704D-8679-7129A3779AC2}" destId="{30F186E8-A09A-C044-AF70-3F8832CDD823}" srcOrd="4" destOrd="0" presId="urn:microsoft.com/office/officeart/2005/8/layout/bProcess4"/>
    <dgm:cxn modelId="{21D6B3D7-9C5D-1B49-AE77-95387419189D}" type="presParOf" srcId="{30F186E8-A09A-C044-AF70-3F8832CDD823}" destId="{ABD70C5A-54D5-8E48-9A26-FC4FC409037E}" srcOrd="0" destOrd="0" presId="urn:microsoft.com/office/officeart/2005/8/layout/bProcess4"/>
    <dgm:cxn modelId="{396FF079-B406-3B46-B797-6142EE6BA0CB}" type="presParOf" srcId="{30F186E8-A09A-C044-AF70-3F8832CDD823}" destId="{8F384E85-74EF-7145-8150-0257CEED1D63}" srcOrd="1" destOrd="0" presId="urn:microsoft.com/office/officeart/2005/8/layout/bProcess4"/>
    <dgm:cxn modelId="{B8EE3FD2-2A04-3C4C-9B67-C9073006DFA7}" type="presParOf" srcId="{5D79386C-0F24-704D-8679-7129A3779AC2}" destId="{6BE1FDBC-1671-9C4B-88ED-C1EF34312CED}" srcOrd="5" destOrd="0" presId="urn:microsoft.com/office/officeart/2005/8/layout/bProcess4"/>
    <dgm:cxn modelId="{9A1B6D46-8FE8-4947-B2C9-1E181165E3E2}" type="presParOf" srcId="{5D79386C-0F24-704D-8679-7129A3779AC2}" destId="{44EE519F-2ABF-4148-B441-64830FDA053E}" srcOrd="6" destOrd="0" presId="urn:microsoft.com/office/officeart/2005/8/layout/bProcess4"/>
    <dgm:cxn modelId="{CEB5D27E-69AC-1C4B-862C-14DB23755F13}" type="presParOf" srcId="{44EE519F-2ABF-4148-B441-64830FDA053E}" destId="{B1CE31D0-7240-2D40-AF92-384D83258004}" srcOrd="0" destOrd="0" presId="urn:microsoft.com/office/officeart/2005/8/layout/bProcess4"/>
    <dgm:cxn modelId="{718D2628-EFB7-0040-B502-5A404C4DE216}" type="presParOf" srcId="{44EE519F-2ABF-4148-B441-64830FDA053E}" destId="{159F27F9-8809-9E47-8013-53B8C84F01F1}" srcOrd="1" destOrd="0" presId="urn:microsoft.com/office/officeart/2005/8/layout/bProcess4"/>
    <dgm:cxn modelId="{5F1A2D90-9EBC-3040-AC43-022448EEE923}" type="presParOf" srcId="{5D79386C-0F24-704D-8679-7129A3779AC2}" destId="{9EDEE761-83A6-4449-A05E-2BAA8A684B5D}" srcOrd="7" destOrd="0" presId="urn:microsoft.com/office/officeart/2005/8/layout/bProcess4"/>
    <dgm:cxn modelId="{5EFF5277-A351-2346-9609-5836126CF226}" type="presParOf" srcId="{5D79386C-0F24-704D-8679-7129A3779AC2}" destId="{67A323B7-2AAA-0642-9B75-5D2071BE1285}" srcOrd="8" destOrd="0" presId="urn:microsoft.com/office/officeart/2005/8/layout/bProcess4"/>
    <dgm:cxn modelId="{D6098848-4CC6-9544-B0A5-88499D98E72B}" type="presParOf" srcId="{67A323B7-2AAA-0642-9B75-5D2071BE1285}" destId="{E7F53496-D0DA-CD44-BBF4-F20A921E456F}" srcOrd="0" destOrd="0" presId="urn:microsoft.com/office/officeart/2005/8/layout/bProcess4"/>
    <dgm:cxn modelId="{98F64642-3927-C943-872D-26F59C1C9D55}" type="presParOf" srcId="{67A323B7-2AAA-0642-9B75-5D2071BE1285}" destId="{4C2CEDC7-6C23-FE40-8954-5A0A89B702C2}" srcOrd="1" destOrd="0" presId="urn:microsoft.com/office/officeart/2005/8/layout/bProcess4"/>
    <dgm:cxn modelId="{0C6C7680-3947-984D-B4E1-32877769ECA6}" type="presParOf" srcId="{5D79386C-0F24-704D-8679-7129A3779AC2}" destId="{92C10F55-86B0-6944-9A84-70D8FB69BD35}" srcOrd="9" destOrd="0" presId="urn:microsoft.com/office/officeart/2005/8/layout/bProcess4"/>
    <dgm:cxn modelId="{597A6DD1-0B37-F349-8DFA-BA2BCC0E0603}" type="presParOf" srcId="{5D79386C-0F24-704D-8679-7129A3779AC2}" destId="{C3E95805-5EE2-694F-9139-AFA147D05DE6}" srcOrd="10" destOrd="0" presId="urn:microsoft.com/office/officeart/2005/8/layout/bProcess4"/>
    <dgm:cxn modelId="{349D8CC3-7741-484A-BAC7-C9A4E3DFCF4E}" type="presParOf" srcId="{C3E95805-5EE2-694F-9139-AFA147D05DE6}" destId="{96FB9B3A-BA25-CD47-834D-A0FD87440D25}" srcOrd="0" destOrd="0" presId="urn:microsoft.com/office/officeart/2005/8/layout/bProcess4"/>
    <dgm:cxn modelId="{A3F6E162-1758-C248-949E-629576E22311}" type="presParOf" srcId="{C3E95805-5EE2-694F-9139-AFA147D05DE6}" destId="{64282E40-1861-E541-B536-0248D09266D8}" srcOrd="1" destOrd="0" presId="urn:microsoft.com/office/officeart/2005/8/layout/bProcess4"/>
    <dgm:cxn modelId="{D4C80B12-43F7-B046-9C0A-F0A1B543B4C7}" type="presParOf" srcId="{5D79386C-0F24-704D-8679-7129A3779AC2}" destId="{A14F22EA-0B3B-AF4D-8FC3-9DDE882AD805}" srcOrd="11" destOrd="0" presId="urn:microsoft.com/office/officeart/2005/8/layout/bProcess4"/>
    <dgm:cxn modelId="{F742716E-12D9-6547-9DC9-7F130DA61400}" type="presParOf" srcId="{5D79386C-0F24-704D-8679-7129A3779AC2}" destId="{D95E24C8-EC07-5648-8C0A-1EB558D14CA0}" srcOrd="12" destOrd="0" presId="urn:microsoft.com/office/officeart/2005/8/layout/bProcess4"/>
    <dgm:cxn modelId="{8258C0D5-3134-2940-AD38-A9D987BD7826}" type="presParOf" srcId="{D95E24C8-EC07-5648-8C0A-1EB558D14CA0}" destId="{5CC51D26-38E6-B649-989C-D222B6BE2901}" srcOrd="0" destOrd="0" presId="urn:microsoft.com/office/officeart/2005/8/layout/bProcess4"/>
    <dgm:cxn modelId="{FEA67E1C-22DC-7444-89D2-2D6A3760A3D3}" type="presParOf" srcId="{D95E24C8-EC07-5648-8C0A-1EB558D14CA0}" destId="{F115A64A-B062-1E46-9EF9-42F238E236B5}" srcOrd="1" destOrd="0" presId="urn:microsoft.com/office/officeart/2005/8/layout/bProcess4"/>
    <dgm:cxn modelId="{6AAF12DD-0072-194E-A19C-4666E6C37950}" type="presParOf" srcId="{5D79386C-0F24-704D-8679-7129A3779AC2}" destId="{044F04E0-C0F3-C441-B795-F5EA478944C5}" srcOrd="13" destOrd="0" presId="urn:microsoft.com/office/officeart/2005/8/layout/bProcess4"/>
    <dgm:cxn modelId="{4FBF8076-2938-FF4D-B6AA-4407F7607134}" type="presParOf" srcId="{5D79386C-0F24-704D-8679-7129A3779AC2}" destId="{68928F54-D75A-984E-A349-EA8B6E18829F}" srcOrd="14" destOrd="0" presId="urn:microsoft.com/office/officeart/2005/8/layout/bProcess4"/>
    <dgm:cxn modelId="{6A0F8708-92DF-C344-B09F-AF019F8DCA7B}" type="presParOf" srcId="{68928F54-D75A-984E-A349-EA8B6E18829F}" destId="{4FAFDA4A-E8DF-7C4B-BCF3-FAB27FE33482}" srcOrd="0" destOrd="0" presId="urn:microsoft.com/office/officeart/2005/8/layout/bProcess4"/>
    <dgm:cxn modelId="{B950840A-64EF-D649-886E-1D12EEB08622}" type="presParOf" srcId="{68928F54-D75A-984E-A349-EA8B6E18829F}" destId="{EBA68F23-6DA7-B144-A294-F126AFD166BE}" srcOrd="1" destOrd="0" presId="urn:microsoft.com/office/officeart/2005/8/layout/bProcess4"/>
    <dgm:cxn modelId="{65F1DCEE-E44F-614A-8F43-F420DE057B30}" type="presParOf" srcId="{5D79386C-0F24-704D-8679-7129A3779AC2}" destId="{27D1AD81-BDB9-FA4E-A451-1136DCF9588B}" srcOrd="15" destOrd="0" presId="urn:microsoft.com/office/officeart/2005/8/layout/bProcess4"/>
    <dgm:cxn modelId="{01C84CDE-F812-8F4C-B360-9D20E8B8DD6F}" type="presParOf" srcId="{5D79386C-0F24-704D-8679-7129A3779AC2}" destId="{0E9D6801-A57C-1549-BAF9-EEF0BE746B85}" srcOrd="16" destOrd="0" presId="urn:microsoft.com/office/officeart/2005/8/layout/bProcess4"/>
    <dgm:cxn modelId="{50078363-50FB-284F-AA8C-630560146B0C}" type="presParOf" srcId="{0E9D6801-A57C-1549-BAF9-EEF0BE746B85}" destId="{1FED9E85-6944-DE41-B886-FE6E3E4D6964}" srcOrd="0" destOrd="0" presId="urn:microsoft.com/office/officeart/2005/8/layout/bProcess4"/>
    <dgm:cxn modelId="{7771CA52-25A1-FE48-BD24-F823E4506AB8}" type="presParOf" srcId="{0E9D6801-A57C-1549-BAF9-EEF0BE746B85}" destId="{C1980CA1-6D25-0B40-8742-7F2B68CED891}" srcOrd="1" destOrd="0" presId="urn:microsoft.com/office/officeart/2005/8/layout/bProcess4"/>
    <dgm:cxn modelId="{80160B07-26BD-F544-9A52-5264B5CA03F0}" type="presParOf" srcId="{5D79386C-0F24-704D-8679-7129A3779AC2}" destId="{A95DCB12-6EE9-9542-8415-98010D0809C6}" srcOrd="17" destOrd="0" presId="urn:microsoft.com/office/officeart/2005/8/layout/bProcess4"/>
    <dgm:cxn modelId="{81111555-E2BC-3642-BCF6-287B68F3E43B}" type="presParOf" srcId="{5D79386C-0F24-704D-8679-7129A3779AC2}" destId="{AF9AF726-4619-C04B-B284-C2365FFA286E}" srcOrd="18" destOrd="0" presId="urn:microsoft.com/office/officeart/2005/8/layout/bProcess4"/>
    <dgm:cxn modelId="{5769BE92-1CAE-C14A-8D0E-67C331ACD9E7}" type="presParOf" srcId="{AF9AF726-4619-C04B-B284-C2365FFA286E}" destId="{98F6DC87-81C4-F542-BECD-C66D72479590}" srcOrd="0" destOrd="0" presId="urn:microsoft.com/office/officeart/2005/8/layout/bProcess4"/>
    <dgm:cxn modelId="{54771CD6-4B19-8642-816F-12BA4701E123}" type="presParOf" srcId="{AF9AF726-4619-C04B-B284-C2365FFA286E}" destId="{FEF0355F-E8FE-0B48-A006-6F998715B0A8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FEAD54-E8DE-B346-AD1C-A863A645BFC8}">
      <dsp:nvSpPr>
        <dsp:cNvPr id="0" name=""/>
        <dsp:cNvSpPr/>
      </dsp:nvSpPr>
      <dsp:spPr>
        <a:xfrm rot="5400000">
          <a:off x="-312671" y="1105104"/>
          <a:ext cx="1719661" cy="20751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0"/>
                <a:satOff val="0"/>
                <a:lumOff val="0"/>
                <a:alphaOff val="0"/>
                <a:shade val="70000"/>
                <a:satMod val="13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DAC854-51C3-044F-A02D-56B99CA13539}">
      <dsp:nvSpPr>
        <dsp:cNvPr id="0" name=""/>
        <dsp:cNvSpPr/>
      </dsp:nvSpPr>
      <dsp:spPr>
        <a:xfrm>
          <a:off x="81184" y="5048"/>
          <a:ext cx="2305749" cy="13834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0"/>
                <a:satOff val="0"/>
                <a:lumOff val="0"/>
                <a:alphaOff val="0"/>
                <a:shade val="70000"/>
                <a:satMod val="13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/>
            <a:t>Entra en la piel</a:t>
          </a:r>
          <a:endParaRPr lang="es-ES_tradnl" sz="1700" kern="1200" dirty="0"/>
        </a:p>
      </dsp:txBody>
      <dsp:txXfrm>
        <a:off x="121704" y="45568"/>
        <a:ext cx="2224709" cy="1302409"/>
      </dsp:txXfrm>
    </dsp:sp>
    <dsp:sp modelId="{AD8C8AF8-5161-D140-AF86-862168FB3AC1}">
      <dsp:nvSpPr>
        <dsp:cNvPr id="0" name=""/>
        <dsp:cNvSpPr/>
      </dsp:nvSpPr>
      <dsp:spPr>
        <a:xfrm rot="5400000">
          <a:off x="-312671" y="2834416"/>
          <a:ext cx="1719661" cy="207517"/>
        </a:xfrm>
        <a:prstGeom prst="rect">
          <a:avLst/>
        </a:prstGeom>
        <a:gradFill rotWithShape="0">
          <a:gsLst>
            <a:gs pos="0">
              <a:schemeClr val="accent3">
                <a:hueOff val="128543"/>
                <a:satOff val="3343"/>
                <a:lumOff val="-2623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128543"/>
                <a:satOff val="3343"/>
                <a:lumOff val="-2623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128543"/>
                <a:satOff val="3343"/>
                <a:lumOff val="-2623"/>
                <a:alphaOff val="0"/>
                <a:shade val="70000"/>
                <a:satMod val="135000"/>
              </a:schemeClr>
            </a:gs>
            <a:gs pos="100000">
              <a:schemeClr val="accent3">
                <a:hueOff val="128543"/>
                <a:satOff val="3343"/>
                <a:lumOff val="-2623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65A167-90D0-8F44-A0C8-32B7DEB15A1C}">
      <dsp:nvSpPr>
        <dsp:cNvPr id="0" name=""/>
        <dsp:cNvSpPr/>
      </dsp:nvSpPr>
      <dsp:spPr>
        <a:xfrm>
          <a:off x="81184" y="1734360"/>
          <a:ext cx="2305749" cy="13834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4261"/>
                <a:satOff val="2971"/>
                <a:lumOff val="-2331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114261"/>
                <a:satOff val="2971"/>
                <a:lumOff val="-2331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114261"/>
                <a:satOff val="2971"/>
                <a:lumOff val="-2331"/>
                <a:alphaOff val="0"/>
                <a:shade val="70000"/>
                <a:satMod val="135000"/>
              </a:schemeClr>
            </a:gs>
            <a:gs pos="100000">
              <a:schemeClr val="accent3">
                <a:hueOff val="114261"/>
                <a:satOff val="2971"/>
                <a:lumOff val="-2331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D</a:t>
          </a:r>
          <a:r>
            <a:rPr lang="es-ES_tradnl" sz="1700" kern="1200" dirty="0" err="1" smtClean="0"/>
            <a:t>iseminación</a:t>
          </a:r>
          <a:r>
            <a:rPr lang="es-ES_tradnl" sz="1700" kern="1200" dirty="0" smtClean="0"/>
            <a:t> </a:t>
          </a:r>
          <a:r>
            <a:rPr lang="es-ES_tradnl" sz="1700" kern="1200" dirty="0" err="1" smtClean="0"/>
            <a:t>linfáticos</a:t>
          </a:r>
          <a:r>
            <a:rPr lang="es-ES_tradnl" sz="1700" kern="1200" dirty="0" smtClean="0"/>
            <a:t> y v </a:t>
          </a:r>
          <a:r>
            <a:rPr lang="es-ES_tradnl" sz="1700" kern="1200" dirty="0" err="1" smtClean="0"/>
            <a:t>sanguíneos</a:t>
          </a:r>
          <a:r>
            <a:rPr lang="es-ES_tradnl" sz="1700" kern="1200" dirty="0" smtClean="0"/>
            <a:t> </a:t>
          </a:r>
          <a:r>
            <a:rPr lang="es-ES_tradnl" sz="1700" kern="1200" dirty="0" err="1" smtClean="0"/>
            <a:t>pequeños</a:t>
          </a:r>
          <a:endParaRPr lang="es-ES_tradnl" sz="1700" kern="1200" dirty="0"/>
        </a:p>
      </dsp:txBody>
      <dsp:txXfrm>
        <a:off x="121704" y="1774880"/>
        <a:ext cx="2224709" cy="1302409"/>
      </dsp:txXfrm>
    </dsp:sp>
    <dsp:sp modelId="{6BE1FDBC-1671-9C4B-88ED-C1EF34312CED}">
      <dsp:nvSpPr>
        <dsp:cNvPr id="0" name=""/>
        <dsp:cNvSpPr/>
      </dsp:nvSpPr>
      <dsp:spPr>
        <a:xfrm rot="5400000">
          <a:off x="-312671" y="4563728"/>
          <a:ext cx="1719661" cy="207517"/>
        </a:xfrm>
        <a:prstGeom prst="rect">
          <a:avLst/>
        </a:prstGeom>
        <a:gradFill rotWithShape="0">
          <a:gsLst>
            <a:gs pos="0">
              <a:schemeClr val="accent3">
                <a:hueOff val="257086"/>
                <a:satOff val="6685"/>
                <a:lumOff val="-5246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257086"/>
                <a:satOff val="6685"/>
                <a:lumOff val="-5246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257086"/>
                <a:satOff val="6685"/>
                <a:lumOff val="-5246"/>
                <a:alphaOff val="0"/>
                <a:shade val="70000"/>
                <a:satMod val="135000"/>
              </a:schemeClr>
            </a:gs>
            <a:gs pos="100000">
              <a:schemeClr val="accent3">
                <a:hueOff val="257086"/>
                <a:satOff val="6685"/>
                <a:lumOff val="-5246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384E85-74EF-7145-8150-0257CEED1D63}">
      <dsp:nvSpPr>
        <dsp:cNvPr id="0" name=""/>
        <dsp:cNvSpPr/>
      </dsp:nvSpPr>
      <dsp:spPr>
        <a:xfrm>
          <a:off x="81184" y="3463672"/>
          <a:ext cx="2305749" cy="13834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28521"/>
                <a:satOff val="5942"/>
                <a:lumOff val="-4663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228521"/>
                <a:satOff val="5942"/>
                <a:lumOff val="-4663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228521"/>
                <a:satOff val="5942"/>
                <a:lumOff val="-4663"/>
                <a:alphaOff val="0"/>
                <a:shade val="70000"/>
                <a:satMod val="135000"/>
              </a:schemeClr>
            </a:gs>
            <a:gs pos="100000">
              <a:schemeClr val="accent3">
                <a:hueOff val="228521"/>
                <a:satOff val="5942"/>
                <a:lumOff val="-4663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err="1" smtClean="0"/>
            <a:t>circulación</a:t>
          </a:r>
          <a:r>
            <a:rPr lang="es-ES_tradnl" sz="1700" kern="1200" dirty="0" smtClean="0"/>
            <a:t> </a:t>
          </a:r>
          <a:r>
            <a:rPr lang="es-ES_tradnl" sz="1700" kern="1200" dirty="0" err="1" smtClean="0"/>
            <a:t>sistémica</a:t>
          </a:r>
          <a:r>
            <a:rPr lang="es-ES_tradnl" sz="1700" kern="1200" dirty="0" smtClean="0"/>
            <a:t> y pulmonar</a:t>
          </a:r>
          <a:endParaRPr lang="es-ES_tradnl" sz="1700" kern="1200" dirty="0"/>
        </a:p>
      </dsp:txBody>
      <dsp:txXfrm>
        <a:off x="121704" y="3504192"/>
        <a:ext cx="2224709" cy="1302409"/>
      </dsp:txXfrm>
    </dsp:sp>
    <dsp:sp modelId="{9EDEE761-83A6-4449-A05E-2BAA8A684B5D}">
      <dsp:nvSpPr>
        <dsp:cNvPr id="0" name=""/>
        <dsp:cNvSpPr/>
      </dsp:nvSpPr>
      <dsp:spPr>
        <a:xfrm>
          <a:off x="551984" y="5428384"/>
          <a:ext cx="3056996" cy="207517"/>
        </a:xfrm>
        <a:prstGeom prst="rect">
          <a:avLst/>
        </a:prstGeom>
        <a:gradFill rotWithShape="0">
          <a:gsLst>
            <a:gs pos="0">
              <a:schemeClr val="accent3">
                <a:hueOff val="385629"/>
                <a:satOff val="10028"/>
                <a:lumOff val="-7868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385629"/>
                <a:satOff val="10028"/>
                <a:lumOff val="-7868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385629"/>
                <a:satOff val="10028"/>
                <a:lumOff val="-7868"/>
                <a:alphaOff val="0"/>
                <a:shade val="70000"/>
                <a:satMod val="135000"/>
              </a:schemeClr>
            </a:gs>
            <a:gs pos="100000">
              <a:schemeClr val="accent3">
                <a:hueOff val="385629"/>
                <a:satOff val="10028"/>
                <a:lumOff val="-7868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9F27F9-8809-9E47-8013-53B8C84F01F1}">
      <dsp:nvSpPr>
        <dsp:cNvPr id="0" name=""/>
        <dsp:cNvSpPr/>
      </dsp:nvSpPr>
      <dsp:spPr>
        <a:xfrm>
          <a:off x="81184" y="5192984"/>
          <a:ext cx="2305749" cy="13834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342782"/>
                <a:satOff val="8914"/>
                <a:lumOff val="-6994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342782"/>
                <a:satOff val="8914"/>
                <a:lumOff val="-6994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342782"/>
                <a:satOff val="8914"/>
                <a:lumOff val="-6994"/>
                <a:alphaOff val="0"/>
                <a:shade val="70000"/>
                <a:satMod val="135000"/>
              </a:schemeClr>
            </a:gs>
            <a:gs pos="100000">
              <a:schemeClr val="accent3">
                <a:hueOff val="342782"/>
                <a:satOff val="8914"/>
                <a:lumOff val="-6994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err="1" smtClean="0"/>
            <a:t>OmpA</a:t>
          </a:r>
          <a:r>
            <a:rPr lang="es-ES_tradnl" sz="1700" kern="1200" dirty="0" smtClean="0"/>
            <a:t> y </a:t>
          </a:r>
          <a:r>
            <a:rPr lang="es-ES_tradnl" sz="1700" kern="1200" dirty="0" err="1" smtClean="0"/>
            <a:t>OmpB</a:t>
          </a:r>
          <a:r>
            <a:rPr lang="es-ES_tradnl" sz="1700" kern="1200" dirty="0" smtClean="0"/>
            <a:t> lesión endotelio vascular</a:t>
          </a:r>
          <a:endParaRPr lang="es-ES_tradnl" sz="1700" kern="1200" dirty="0"/>
        </a:p>
      </dsp:txBody>
      <dsp:txXfrm>
        <a:off x="121704" y="5233504"/>
        <a:ext cx="2224709" cy="1302409"/>
      </dsp:txXfrm>
    </dsp:sp>
    <dsp:sp modelId="{92C10F55-86B0-6944-9A84-70D8FB69BD35}">
      <dsp:nvSpPr>
        <dsp:cNvPr id="0" name=""/>
        <dsp:cNvSpPr/>
      </dsp:nvSpPr>
      <dsp:spPr>
        <a:xfrm rot="16200000">
          <a:off x="2753975" y="4563728"/>
          <a:ext cx="1719661" cy="207517"/>
        </a:xfrm>
        <a:prstGeom prst="rect">
          <a:avLst/>
        </a:prstGeom>
        <a:gradFill rotWithShape="0">
          <a:gsLst>
            <a:gs pos="0">
              <a:schemeClr val="accent3">
                <a:hueOff val="514173"/>
                <a:satOff val="13371"/>
                <a:lumOff val="-10491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514173"/>
                <a:satOff val="13371"/>
                <a:lumOff val="-10491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514173"/>
                <a:satOff val="13371"/>
                <a:lumOff val="-10491"/>
                <a:alphaOff val="0"/>
                <a:shade val="70000"/>
                <a:satMod val="135000"/>
              </a:schemeClr>
            </a:gs>
            <a:gs pos="100000">
              <a:schemeClr val="accent3">
                <a:hueOff val="514173"/>
                <a:satOff val="13371"/>
                <a:lumOff val="-10491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2CEDC7-6C23-FE40-8954-5A0A89B702C2}">
      <dsp:nvSpPr>
        <dsp:cNvPr id="0" name=""/>
        <dsp:cNvSpPr/>
      </dsp:nvSpPr>
      <dsp:spPr>
        <a:xfrm>
          <a:off x="3147830" y="5192984"/>
          <a:ext cx="2305749" cy="13834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457042"/>
                <a:satOff val="11885"/>
                <a:lumOff val="-9325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457042"/>
                <a:satOff val="11885"/>
                <a:lumOff val="-9325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457042"/>
                <a:satOff val="11885"/>
                <a:lumOff val="-9325"/>
                <a:alphaOff val="0"/>
                <a:shade val="70000"/>
                <a:satMod val="135000"/>
              </a:schemeClr>
            </a:gs>
            <a:gs pos="100000">
              <a:schemeClr val="accent3">
                <a:hueOff val="457042"/>
                <a:satOff val="11885"/>
                <a:lumOff val="-9325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/>
            <a:t>inducen su fagocitosis</a:t>
          </a:r>
          <a:endParaRPr lang="es-ES_tradnl" sz="1700" kern="1200" dirty="0"/>
        </a:p>
      </dsp:txBody>
      <dsp:txXfrm>
        <a:off x="3188350" y="5233504"/>
        <a:ext cx="2224709" cy="1302409"/>
      </dsp:txXfrm>
    </dsp:sp>
    <dsp:sp modelId="{A14F22EA-0B3B-AF4D-8FC3-9DDE882AD805}">
      <dsp:nvSpPr>
        <dsp:cNvPr id="0" name=""/>
        <dsp:cNvSpPr/>
      </dsp:nvSpPr>
      <dsp:spPr>
        <a:xfrm rot="16200000">
          <a:off x="2753975" y="2834416"/>
          <a:ext cx="1719661" cy="207517"/>
        </a:xfrm>
        <a:prstGeom prst="rect">
          <a:avLst/>
        </a:prstGeom>
        <a:gradFill rotWithShape="0">
          <a:gsLst>
            <a:gs pos="0">
              <a:schemeClr val="accent3">
                <a:hueOff val="642716"/>
                <a:satOff val="16713"/>
                <a:lumOff val="-13114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642716"/>
                <a:satOff val="16713"/>
                <a:lumOff val="-13114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642716"/>
                <a:satOff val="16713"/>
                <a:lumOff val="-13114"/>
                <a:alphaOff val="0"/>
                <a:shade val="70000"/>
                <a:satMod val="135000"/>
              </a:schemeClr>
            </a:gs>
            <a:gs pos="100000">
              <a:schemeClr val="accent3">
                <a:hueOff val="642716"/>
                <a:satOff val="16713"/>
                <a:lumOff val="-13114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4282E40-1861-E541-B536-0248D09266D8}">
      <dsp:nvSpPr>
        <dsp:cNvPr id="0" name=""/>
        <dsp:cNvSpPr/>
      </dsp:nvSpPr>
      <dsp:spPr>
        <a:xfrm>
          <a:off x="3147830" y="3463672"/>
          <a:ext cx="2305749" cy="13834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71303"/>
                <a:satOff val="14856"/>
                <a:lumOff val="-11657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571303"/>
                <a:satOff val="14856"/>
                <a:lumOff val="-11657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571303"/>
                <a:satOff val="14856"/>
                <a:lumOff val="-11657"/>
                <a:alphaOff val="0"/>
                <a:shade val="70000"/>
                <a:satMod val="135000"/>
              </a:schemeClr>
            </a:gs>
            <a:gs pos="100000">
              <a:schemeClr val="accent3">
                <a:hueOff val="571303"/>
                <a:satOff val="14856"/>
                <a:lumOff val="-11657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err="1" smtClean="0"/>
            <a:t>expresión</a:t>
          </a:r>
          <a:r>
            <a:rPr lang="es-ES_tradnl" sz="1700" kern="1200" dirty="0" smtClean="0"/>
            <a:t> de </a:t>
          </a:r>
          <a:r>
            <a:rPr lang="es-ES_tradnl" sz="1700" kern="1200" dirty="0" err="1" smtClean="0"/>
            <a:t>fosfolipasa</a:t>
          </a:r>
          <a:r>
            <a:rPr lang="es-ES_tradnl" sz="1700" kern="1200" dirty="0" smtClean="0"/>
            <a:t> D y hemolisina C</a:t>
          </a:r>
          <a:endParaRPr lang="es-ES_tradnl" sz="1700" kern="1200" dirty="0"/>
        </a:p>
      </dsp:txBody>
      <dsp:txXfrm>
        <a:off x="3188350" y="3504192"/>
        <a:ext cx="2224709" cy="1302409"/>
      </dsp:txXfrm>
    </dsp:sp>
    <dsp:sp modelId="{044F04E0-C0F3-C441-B795-F5EA478944C5}">
      <dsp:nvSpPr>
        <dsp:cNvPr id="0" name=""/>
        <dsp:cNvSpPr/>
      </dsp:nvSpPr>
      <dsp:spPr>
        <a:xfrm rot="16200000">
          <a:off x="2753975" y="1105104"/>
          <a:ext cx="1719661" cy="207517"/>
        </a:xfrm>
        <a:prstGeom prst="rect">
          <a:avLst/>
        </a:prstGeom>
        <a:gradFill rotWithShape="0">
          <a:gsLst>
            <a:gs pos="0">
              <a:schemeClr val="accent3">
                <a:hueOff val="771259"/>
                <a:satOff val="20056"/>
                <a:lumOff val="-15736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771259"/>
                <a:satOff val="20056"/>
                <a:lumOff val="-15736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771259"/>
                <a:satOff val="20056"/>
                <a:lumOff val="-15736"/>
                <a:alphaOff val="0"/>
                <a:shade val="70000"/>
                <a:satMod val="135000"/>
              </a:schemeClr>
            </a:gs>
            <a:gs pos="100000">
              <a:schemeClr val="accent3">
                <a:hueOff val="771259"/>
                <a:satOff val="20056"/>
                <a:lumOff val="-15736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115A64A-B062-1E46-9EF9-42F238E236B5}">
      <dsp:nvSpPr>
        <dsp:cNvPr id="0" name=""/>
        <dsp:cNvSpPr/>
      </dsp:nvSpPr>
      <dsp:spPr>
        <a:xfrm>
          <a:off x="3147830" y="1734360"/>
          <a:ext cx="2305749" cy="13834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685563"/>
                <a:satOff val="17827"/>
                <a:lumOff val="-13988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685563"/>
                <a:satOff val="17827"/>
                <a:lumOff val="-13988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685563"/>
                <a:satOff val="17827"/>
                <a:lumOff val="-13988"/>
                <a:alphaOff val="0"/>
                <a:shade val="70000"/>
                <a:satMod val="135000"/>
              </a:schemeClr>
            </a:gs>
            <a:gs pos="100000">
              <a:schemeClr val="accent3">
                <a:hueOff val="685563"/>
                <a:satOff val="17827"/>
                <a:lumOff val="-13988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err="1" smtClean="0"/>
            <a:t>membranolísis</a:t>
          </a:r>
          <a:r>
            <a:rPr lang="es-ES_tradnl" sz="1700" kern="1200" dirty="0" smtClean="0"/>
            <a:t> del </a:t>
          </a:r>
          <a:r>
            <a:rPr lang="es-ES_tradnl" sz="1700" kern="1200" dirty="0" err="1" smtClean="0"/>
            <a:t>fagosoma</a:t>
          </a:r>
          <a:endParaRPr lang="es-ES_tradnl" sz="1700" kern="1200" dirty="0"/>
        </a:p>
      </dsp:txBody>
      <dsp:txXfrm>
        <a:off x="3188350" y="1774880"/>
        <a:ext cx="2224709" cy="1302409"/>
      </dsp:txXfrm>
    </dsp:sp>
    <dsp:sp modelId="{27D1AD81-BDB9-FA4E-A451-1136DCF9588B}">
      <dsp:nvSpPr>
        <dsp:cNvPr id="0" name=""/>
        <dsp:cNvSpPr/>
      </dsp:nvSpPr>
      <dsp:spPr>
        <a:xfrm>
          <a:off x="3618631" y="240448"/>
          <a:ext cx="3056996" cy="207517"/>
        </a:xfrm>
        <a:prstGeom prst="rect">
          <a:avLst/>
        </a:prstGeom>
        <a:gradFill rotWithShape="0">
          <a:gsLst>
            <a:gs pos="0">
              <a:schemeClr val="accent3">
                <a:hueOff val="899802"/>
                <a:satOff val="23398"/>
                <a:lumOff val="-18359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899802"/>
                <a:satOff val="23398"/>
                <a:lumOff val="-18359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899802"/>
                <a:satOff val="23398"/>
                <a:lumOff val="-18359"/>
                <a:alphaOff val="0"/>
                <a:shade val="70000"/>
                <a:satMod val="135000"/>
              </a:schemeClr>
            </a:gs>
            <a:gs pos="100000">
              <a:schemeClr val="accent3">
                <a:hueOff val="899802"/>
                <a:satOff val="23398"/>
                <a:lumOff val="-18359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A68F23-6DA7-B144-A294-F126AFD166BE}">
      <dsp:nvSpPr>
        <dsp:cNvPr id="0" name=""/>
        <dsp:cNvSpPr/>
      </dsp:nvSpPr>
      <dsp:spPr>
        <a:xfrm>
          <a:off x="3147830" y="5048"/>
          <a:ext cx="2305749" cy="13834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799824"/>
                <a:satOff val="20799"/>
                <a:lumOff val="-16319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799824"/>
                <a:satOff val="20799"/>
                <a:lumOff val="-16319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799824"/>
                <a:satOff val="20799"/>
                <a:lumOff val="-16319"/>
                <a:alphaOff val="0"/>
                <a:shade val="70000"/>
                <a:satMod val="135000"/>
              </a:schemeClr>
            </a:gs>
            <a:gs pos="100000">
              <a:schemeClr val="accent3">
                <a:hueOff val="799824"/>
                <a:satOff val="20799"/>
                <a:lumOff val="-16319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/>
            <a:t>citoplasma</a:t>
          </a:r>
          <a:endParaRPr lang="es-ES_tradnl" sz="1700" kern="1200" dirty="0"/>
        </a:p>
      </dsp:txBody>
      <dsp:txXfrm>
        <a:off x="3188350" y="45568"/>
        <a:ext cx="2224709" cy="1302409"/>
      </dsp:txXfrm>
    </dsp:sp>
    <dsp:sp modelId="{A95DCB12-6EE9-9542-8415-98010D0809C6}">
      <dsp:nvSpPr>
        <dsp:cNvPr id="0" name=""/>
        <dsp:cNvSpPr/>
      </dsp:nvSpPr>
      <dsp:spPr>
        <a:xfrm rot="5400000">
          <a:off x="5820621" y="1105104"/>
          <a:ext cx="1719661" cy="207517"/>
        </a:xfrm>
        <a:prstGeom prst="rect">
          <a:avLst/>
        </a:prstGeom>
        <a:gradFill rotWithShape="0">
          <a:gsLst>
            <a:gs pos="0">
              <a:schemeClr val="accent3">
                <a:hueOff val="1028345"/>
                <a:satOff val="26741"/>
                <a:lumOff val="-20982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1028345"/>
                <a:satOff val="26741"/>
                <a:lumOff val="-20982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1028345"/>
                <a:satOff val="26741"/>
                <a:lumOff val="-20982"/>
                <a:alphaOff val="0"/>
                <a:shade val="70000"/>
                <a:satMod val="135000"/>
              </a:schemeClr>
            </a:gs>
            <a:gs pos="100000">
              <a:schemeClr val="accent3">
                <a:hueOff val="1028345"/>
                <a:satOff val="26741"/>
                <a:lumOff val="-20982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980CA1-6D25-0B40-8742-7F2B68CED891}">
      <dsp:nvSpPr>
        <dsp:cNvPr id="0" name=""/>
        <dsp:cNvSpPr/>
      </dsp:nvSpPr>
      <dsp:spPr>
        <a:xfrm>
          <a:off x="6214477" y="5048"/>
          <a:ext cx="2305749" cy="13834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914084"/>
                <a:satOff val="23770"/>
                <a:lumOff val="-18651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914084"/>
                <a:satOff val="23770"/>
                <a:lumOff val="-18651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914084"/>
                <a:satOff val="23770"/>
                <a:lumOff val="-18651"/>
                <a:alphaOff val="0"/>
                <a:shade val="70000"/>
                <a:satMod val="135000"/>
              </a:schemeClr>
            </a:gs>
            <a:gs pos="100000">
              <a:schemeClr val="accent3">
                <a:hueOff val="914084"/>
                <a:satOff val="23770"/>
                <a:lumOff val="-18651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err="1" smtClean="0"/>
            <a:t>propulsión</a:t>
          </a:r>
          <a:r>
            <a:rPr lang="es-ES_tradnl" sz="1700" kern="1200" dirty="0" smtClean="0"/>
            <a:t> de los filamentos de actina</a:t>
          </a:r>
          <a:endParaRPr lang="es-ES_tradnl" sz="1700" kern="1200" dirty="0"/>
        </a:p>
      </dsp:txBody>
      <dsp:txXfrm>
        <a:off x="6254997" y="45568"/>
        <a:ext cx="2224709" cy="1302409"/>
      </dsp:txXfrm>
    </dsp:sp>
    <dsp:sp modelId="{FEF0355F-E8FE-0B48-A006-6F998715B0A8}">
      <dsp:nvSpPr>
        <dsp:cNvPr id="0" name=""/>
        <dsp:cNvSpPr/>
      </dsp:nvSpPr>
      <dsp:spPr>
        <a:xfrm>
          <a:off x="6214477" y="1734360"/>
          <a:ext cx="2305749" cy="13834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028345"/>
                <a:satOff val="26741"/>
                <a:lumOff val="-20982"/>
                <a:alphaOff val="0"/>
                <a:tint val="90000"/>
                <a:shade val="100000"/>
                <a:alpha val="85000"/>
                <a:satMod val="150000"/>
              </a:schemeClr>
            </a:gs>
            <a:gs pos="33000">
              <a:schemeClr val="accent3">
                <a:hueOff val="1028345"/>
                <a:satOff val="26741"/>
                <a:lumOff val="-20982"/>
                <a:alphaOff val="0"/>
                <a:tint val="90000"/>
                <a:shade val="100000"/>
                <a:alpha val="95000"/>
                <a:satMod val="130000"/>
              </a:schemeClr>
            </a:gs>
            <a:gs pos="67000">
              <a:schemeClr val="accent3">
                <a:hueOff val="1028345"/>
                <a:satOff val="26741"/>
                <a:lumOff val="-20982"/>
                <a:alphaOff val="0"/>
                <a:shade val="70000"/>
                <a:satMod val="135000"/>
              </a:schemeClr>
            </a:gs>
            <a:gs pos="100000">
              <a:schemeClr val="accent3">
                <a:hueOff val="1028345"/>
                <a:satOff val="26741"/>
                <a:lumOff val="-20982"/>
                <a:alphaOff val="0"/>
                <a:shade val="50000"/>
                <a:satMod val="135000"/>
              </a:schemeClr>
            </a:gs>
          </a:gsLst>
          <a:lin ang="13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kern="1200" dirty="0" smtClean="0"/>
            <a:t>movimiento hacia las prolongaciones celulares que se invaginan al </a:t>
          </a:r>
          <a:r>
            <a:rPr lang="es-ES_tradnl" sz="1700" kern="1200" dirty="0" err="1" smtClean="0"/>
            <a:t>núcleo</a:t>
          </a:r>
          <a:r>
            <a:rPr lang="es-ES_tradnl" sz="1700" kern="1200" dirty="0" smtClean="0"/>
            <a:t> y extracelulares</a:t>
          </a:r>
          <a:endParaRPr lang="es-ES_tradnl" sz="1700" kern="1200" dirty="0"/>
        </a:p>
      </dsp:txBody>
      <dsp:txXfrm>
        <a:off x="6254997" y="1774880"/>
        <a:ext cx="2224709" cy="13024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E603F-4B64-2547-A989-509640F04F0B}" type="datetimeFigureOut">
              <a:rPr lang="es-ES_tradnl" smtClean="0"/>
              <a:t>31/05/2018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los estilos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C8F6E-7405-FC4C-928F-9CA3DEF48623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23692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C8F6E-7405-FC4C-928F-9CA3DEF48623}" type="slidenum">
              <a:rPr lang="es-ES_tradnl" smtClean="0"/>
              <a:t>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526821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DC8F6E-7405-FC4C-928F-9CA3DEF48623}" type="slidenum">
              <a:rPr lang="es-ES_tradnl" smtClean="0"/>
              <a:t>34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657020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1066801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25"/>
          <p:cNvGrpSpPr>
            <a:grpSpLocks noChangeAspect="1"/>
          </p:cNvGrpSpPr>
          <p:nvPr/>
        </p:nvGrpSpPr>
        <p:grpSpPr>
          <a:xfrm>
            <a:off x="2071048" y="2502945"/>
            <a:ext cx="1466879" cy="1676400"/>
            <a:chOff x="1230573" y="1890215"/>
            <a:chExt cx="1444388" cy="1650696"/>
          </a:xfrm>
        </p:grpSpPr>
        <p:sp>
          <p:nvSpPr>
            <p:cNvPr id="9" name="Oval 8"/>
            <p:cNvSpPr/>
            <p:nvPr/>
          </p:nvSpPr>
          <p:spPr>
            <a:xfrm>
              <a:off x="1230573" y="1890215"/>
              <a:ext cx="1444388" cy="937146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1935709" y="2845831"/>
              <a:ext cx="603504" cy="40233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1901589" y="3275735"/>
              <a:ext cx="392373" cy="265176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1633181" y="2395181"/>
              <a:ext cx="621792" cy="402336"/>
            </a:xfrm>
            <a:prstGeom prst="ellipse">
              <a:avLst/>
            </a:prstGeom>
            <a:solidFill>
              <a:srgbClr val="FFFFFF">
                <a:alpha val="3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  <p:sp>
        <p:nvSpPr>
          <p:cNvPr id="13" name="Round Same Side Corner Rectangle 12"/>
          <p:cNvSpPr/>
          <p:nvPr/>
        </p:nvSpPr>
        <p:spPr>
          <a:xfrm rot="5400000" flipH="1">
            <a:off x="4572000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1248" y="1680881"/>
            <a:ext cx="3273552" cy="1640541"/>
          </a:xfrm>
        </p:spPr>
        <p:txBody>
          <a:bodyPr vert="horz" lIns="91440" tIns="0" rIns="91440" bIns="0" rtlCol="0" anchor="b" anchorCtr="0">
            <a:noAutofit/>
          </a:bodyPr>
          <a:lstStyle>
            <a:lvl1pPr algn="ct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1248" y="3384176"/>
            <a:ext cx="3273552" cy="530352"/>
          </a:xfrm>
        </p:spPr>
        <p:txBody>
          <a:bodyPr vert="horz" lIns="91440" tIns="0" rIns="91440" bIns="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429001" y="450850"/>
            <a:ext cx="4922184" cy="4611688"/>
          </a:xfrm>
          <a:prstGeom prst="roundRect">
            <a:avLst>
              <a:gd name="adj" fmla="val 3826"/>
            </a:avLst>
          </a:prstGeom>
          <a:noFill/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6758" y="5069541"/>
            <a:ext cx="4924425" cy="662519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6759" y="5732060"/>
            <a:ext cx="4924425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6" y="1609725"/>
            <a:ext cx="5343525" cy="2281238"/>
          </a:xfrm>
          <a:prstGeom prst="roundRect">
            <a:avLst>
              <a:gd name="adj" fmla="val 3826"/>
            </a:avLst>
          </a:prstGeom>
          <a:noFill/>
        </p:spPr>
        <p:txBody>
          <a:bodyPr/>
          <a:lstStyle>
            <a:lvl1pPr>
              <a:buNone/>
              <a:defRPr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3904812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4586704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6" y="443552"/>
            <a:ext cx="5343525" cy="2281238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5055855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5737747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4"/>
          </p:nvPr>
        </p:nvSpPr>
        <p:spPr>
          <a:xfrm flipH="1" flipV="1">
            <a:off x="3021106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lIns="91440" tIns="45720" rIns="91440" bIns="45720" rtlCol="0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/>
          </p:nvPr>
        </p:nvSpPr>
        <p:spPr>
          <a:xfrm flipV="1">
            <a:off x="5722015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lIns="91440" tIns="45720" rIns="91440" bIns="45720" rtlCol="0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5055855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5737747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4"/>
          </p:nvPr>
        </p:nvSpPr>
        <p:spPr>
          <a:xfrm flipH="1" flipV="1">
            <a:off x="3021106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/>
          </p:nvPr>
        </p:nvSpPr>
        <p:spPr>
          <a:xfrm flipV="1">
            <a:off x="5723362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6"/>
          </p:nvPr>
        </p:nvSpPr>
        <p:spPr>
          <a:xfrm flipH="1">
            <a:off x="3021106" y="437202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5723362" y="437202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, 2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0505" y="1112198"/>
            <a:ext cx="2524126" cy="1998756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7" y="443551"/>
            <a:ext cx="2743200" cy="2968389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 flipV="1">
            <a:off x="3021107" y="3442648"/>
            <a:ext cx="2743200" cy="2968389"/>
          </a:xfrm>
          <a:prstGeom prst="round2SameRect">
            <a:avLst>
              <a:gd name="adj1" fmla="val 5300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5"/>
          </p:nvPr>
        </p:nvSpPr>
        <p:spPr>
          <a:xfrm>
            <a:off x="5840505" y="4108759"/>
            <a:ext cx="2524126" cy="1998756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6"/>
          </p:nvPr>
        </p:nvSpPr>
        <p:spPr>
          <a:xfrm>
            <a:off x="5840505" y="3442648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40505" y="443551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, 3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0505" y="1112198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7" y="443551"/>
            <a:ext cx="2743200" cy="1956816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 flipV="1">
            <a:off x="3021107" y="4462815"/>
            <a:ext cx="2743200" cy="1956816"/>
          </a:xfrm>
          <a:prstGeom prst="round2SameRect">
            <a:avLst>
              <a:gd name="adj1" fmla="val 5300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40505" y="443551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3021107" y="2452048"/>
            <a:ext cx="2743200" cy="1956816"/>
          </a:xfrm>
          <a:prstGeom prst="rect">
            <a:avLst/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9"/>
          </p:nvPr>
        </p:nvSpPr>
        <p:spPr>
          <a:xfrm>
            <a:off x="5840505" y="3133941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40505" y="2452048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1"/>
          </p:nvPr>
        </p:nvSpPr>
        <p:spPr>
          <a:xfrm>
            <a:off x="5840505" y="5135813"/>
            <a:ext cx="2524126" cy="989959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2"/>
          </p:nvPr>
        </p:nvSpPr>
        <p:spPr>
          <a:xfrm>
            <a:off x="5840505" y="4462815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0206" y="685800"/>
            <a:ext cx="4924424" cy="886968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40206" y="2020888"/>
            <a:ext cx="4924425" cy="410686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24800" y="750580"/>
            <a:ext cx="914400" cy="5381934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7100" y="749300"/>
            <a:ext cx="3924300" cy="53768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5pPr>
              <a:defRPr/>
            </a:lvl5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066801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 rot="5400000">
            <a:off x="4585448" y="1603786"/>
            <a:ext cx="3474720" cy="3474720"/>
          </a:xfrm>
          <a:prstGeom prst="round2SameRect">
            <a:avLst>
              <a:gd name="adj1" fmla="val 3096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 vert="vert270"/>
          <a:lstStyle>
            <a:lvl1pPr marL="0" indent="0">
              <a:buNone/>
              <a:defRPr/>
            </a:lvl1pPr>
          </a:lstStyle>
          <a:p>
            <a:r>
              <a:rPr lang="es-ES_tradnl" smtClean="0"/>
              <a:t>Drag picture to placeholder or click icon to add</a:t>
            </a:r>
            <a:endParaRPr/>
          </a:p>
        </p:txBody>
      </p:sp>
      <p:grpSp>
        <p:nvGrpSpPr>
          <p:cNvPr id="8" name="Group 25"/>
          <p:cNvGrpSpPr>
            <a:grpSpLocks noChangeAspect="1"/>
          </p:cNvGrpSpPr>
          <p:nvPr/>
        </p:nvGrpSpPr>
        <p:grpSpPr>
          <a:xfrm>
            <a:off x="2071048" y="1842448"/>
            <a:ext cx="1466879" cy="1676400"/>
            <a:chOff x="1230573" y="1890215"/>
            <a:chExt cx="1444388" cy="1650696"/>
          </a:xfrm>
        </p:grpSpPr>
        <p:sp>
          <p:nvSpPr>
            <p:cNvPr id="27" name="Oval 26"/>
            <p:cNvSpPr/>
            <p:nvPr/>
          </p:nvSpPr>
          <p:spPr>
            <a:xfrm>
              <a:off x="1230573" y="1890215"/>
              <a:ext cx="1444388" cy="937146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>
              <a:off x="1935709" y="2845831"/>
              <a:ext cx="603504" cy="40233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9" name="Oval 28"/>
            <p:cNvSpPr/>
            <p:nvPr/>
          </p:nvSpPr>
          <p:spPr>
            <a:xfrm>
              <a:off x="1901589" y="3275735"/>
              <a:ext cx="392373" cy="265176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0" name="Oval 29"/>
            <p:cNvSpPr/>
            <p:nvPr/>
          </p:nvSpPr>
          <p:spPr>
            <a:xfrm>
              <a:off x="1633181" y="2395181"/>
              <a:ext cx="621792" cy="402336"/>
            </a:xfrm>
            <a:prstGeom prst="ellipse">
              <a:avLst/>
            </a:prstGeom>
            <a:solidFill>
              <a:srgbClr val="FFFFFF">
                <a:alpha val="3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6447" y="3114115"/>
            <a:ext cx="3276600" cy="1162050"/>
          </a:xfrm>
        </p:spPr>
        <p:txBody>
          <a:bodyPr tIns="0" bIns="0" anchor="b" anchorCtr="0">
            <a:noAutofit/>
          </a:bodyPr>
          <a:lstStyle>
            <a:lvl1pPr algn="ctr">
              <a:lnSpc>
                <a:spcPts val="4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6447" y="4343400"/>
            <a:ext cx="3276600" cy="533400"/>
          </a:xfrm>
        </p:spPr>
        <p:txBody>
          <a:bodyPr tIns="0" bIns="0">
            <a:normAutofit/>
          </a:bodyPr>
          <a:lstStyle>
            <a:lvl1pPr marL="0" indent="0" algn="ctr">
              <a:spcBef>
                <a:spcPct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6"/>
          <p:cNvGrpSpPr/>
          <p:nvPr/>
        </p:nvGrpSpPr>
        <p:grpSpPr>
          <a:xfrm>
            <a:off x="222912" y="1254456"/>
            <a:ext cx="7892388" cy="3918778"/>
            <a:chOff x="222912" y="1254456"/>
            <a:chExt cx="7892388" cy="3918778"/>
          </a:xfrm>
        </p:grpSpPr>
        <p:sp>
          <p:nvSpPr>
            <p:cNvPr id="7" name="Rounded Rectangle 6"/>
            <p:cNvSpPr/>
            <p:nvPr/>
          </p:nvSpPr>
          <p:spPr>
            <a:xfrm>
              <a:off x="1028700" y="1600200"/>
              <a:ext cx="7086600" cy="3474720"/>
            </a:xfrm>
            <a:prstGeom prst="roundRect">
              <a:avLst>
                <a:gd name="adj" fmla="val 312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222912" y="1254456"/>
              <a:ext cx="3429000" cy="3918778"/>
              <a:chOff x="1230573" y="1890215"/>
              <a:chExt cx="1444388" cy="1650696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4182" y="2021541"/>
            <a:ext cx="4200618" cy="1362075"/>
          </a:xfrm>
        </p:spPr>
        <p:txBody>
          <a:bodyPr vert="horz" lIns="91440" tIns="0" rIns="91440" bIns="0" rtlCol="0" anchor="b" anchorCtr="0">
            <a:noAutofit/>
          </a:bodyPr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1424" y="3388659"/>
            <a:ext cx="4603376" cy="1083328"/>
          </a:xfrm>
        </p:spPr>
        <p:txBody>
          <a:bodyPr vert="horz" lIns="91440" tIns="0" rIns="91440" bIns="0" rtlCol="0">
            <a:normAutofit/>
          </a:bodyPr>
          <a:lstStyle>
            <a:lvl1pPr marL="0" indent="0" algn="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3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5" name="Rounded Rectangle 14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070" y="224118"/>
            <a:ext cx="4800600" cy="886968"/>
          </a:xfrm>
        </p:spPr>
        <p:txBody>
          <a:bodyPr lIns="45720"/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2474" y="1600200"/>
            <a:ext cx="3703320" cy="4525963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7" y="1600200"/>
            <a:ext cx="3703320" cy="4525963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21040" y="363071"/>
            <a:ext cx="609600" cy="365125"/>
          </a:xfrm>
        </p:spPr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228600"/>
            <a:ext cx="4800600" cy="886968"/>
          </a:xfrm>
        </p:spPr>
        <p:txBody>
          <a:bodyPr vert="horz" lIns="4572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1212" y="1548761"/>
            <a:ext cx="3657600" cy="274320"/>
          </a:xfrm>
          <a:prstGeom prst="roundRect">
            <a:avLst>
              <a:gd name="adj" fmla="val 3116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8352" y="2021456"/>
            <a:ext cx="3703320" cy="4106294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1533" y="1548761"/>
            <a:ext cx="3657600" cy="274320"/>
          </a:xfrm>
          <a:prstGeom prst="roundRect">
            <a:avLst>
              <a:gd name="adj" fmla="val 340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8673" y="2019869"/>
            <a:ext cx="3703320" cy="4106294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21729" y="365760"/>
            <a:ext cx="609600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  <p:grpSp>
        <p:nvGrpSpPr>
          <p:cNvPr id="10" name="Group 15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7" name="Rounded Rectangle 16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228600"/>
            <a:ext cx="4800600" cy="886968"/>
          </a:xfrm>
        </p:spPr>
        <p:txBody>
          <a:bodyPr vert="horz" lIns="4572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21040" y="365760"/>
            <a:ext cx="609600" cy="365125"/>
          </a:xfrm>
        </p:spPr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  <p:grpSp>
        <p:nvGrpSpPr>
          <p:cNvPr id="6" name="Group 8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0" name="Rounded Rectangle 9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7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21040" y="365760"/>
            <a:ext cx="609600" cy="365125"/>
          </a:xfrm>
        </p:spPr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  <p:grpSp>
        <p:nvGrpSpPr>
          <p:cNvPr id="5" name="Group 7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9" name="Rounded Rectangle 8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6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9" y="304800"/>
            <a:ext cx="4948269" cy="719424"/>
          </a:xfrm>
        </p:spPr>
        <p:txBody>
          <a:bodyPr anchor="b"/>
          <a:lstStyle>
            <a:lvl1pPr algn="l">
              <a:defRPr sz="2200" b="0"/>
            </a:lvl1pPr>
          </a:lstStyle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8113" y="2292824"/>
            <a:ext cx="4959126" cy="383333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0" y="1160463"/>
            <a:ext cx="4948269" cy="9540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A2F0292D-1797-49A5-8D2D-8D50C72EF3CC}" type="datetimeFigureOut">
              <a:rPr lang="en-US" smtClean="0"/>
              <a:t>5/31/2018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0" y="685800"/>
            <a:ext cx="4948238" cy="88696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s-ES_tradnl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0" y="2020888"/>
            <a:ext cx="4946602" cy="410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52600" y="2877671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fld id="{D6CC888B-D9F9-4E54-B722-F151A9F45E95}" type="slidenum">
              <a:rPr lang="en-US" smtClean="0"/>
              <a:t>‹Nº›</a:t>
            </a:fld>
            <a:endParaRPr lang="en-US"/>
          </a:p>
        </p:txBody>
      </p:sp>
      <p:grpSp>
        <p:nvGrpSpPr>
          <p:cNvPr id="7" name="Group 18"/>
          <p:cNvGrpSpPr/>
          <p:nvPr/>
        </p:nvGrpSpPr>
        <p:grpSpPr>
          <a:xfrm>
            <a:off x="842682" y="2971800"/>
            <a:ext cx="914400" cy="914400"/>
            <a:chOff x="842682" y="2971800"/>
            <a:chExt cx="914400" cy="914400"/>
          </a:xfrm>
        </p:grpSpPr>
        <p:sp>
          <p:nvSpPr>
            <p:cNvPr id="8" name="Rounded Rectangle 7"/>
            <p:cNvSpPr/>
            <p:nvPr userDrawn="1"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10"/>
            <p:cNvGrpSpPr>
              <a:grpSpLocks noChangeAspect="1"/>
            </p:cNvGrpSpPr>
            <p:nvPr userDrawn="1"/>
          </p:nvGrpSpPr>
          <p:grpSpPr>
            <a:xfrm>
              <a:off x="948372" y="3034352"/>
              <a:ext cx="700732" cy="800822"/>
              <a:chOff x="1230573" y="1890215"/>
              <a:chExt cx="1444388" cy="1650696"/>
            </a:xfrm>
          </p:grpSpPr>
          <p:sp>
            <p:nvSpPr>
              <p:cNvPr id="12" name="Oval 11"/>
              <p:cNvSpPr/>
              <p:nvPr userDrawn="1"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 userDrawn="1"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 userDrawn="1"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2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2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2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28800" indent="-227013" algn="l" defTabSz="914400" rtl="0" eaLnBrk="1" latinLnBrk="0" hangingPunct="1">
        <a:spcBef>
          <a:spcPct val="20000"/>
        </a:spcBef>
        <a:buClr>
          <a:schemeClr val="accent2"/>
        </a:buClr>
        <a:buSzPct val="130000"/>
        <a:buFont typeface="Wingdings" pitchFamily="2" charset="2"/>
        <a:buChar char="§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5813" indent="-227013" algn="l" defTabSz="914400" rtl="0" eaLnBrk="1" latinLnBrk="0" hangingPunct="1">
        <a:spcBef>
          <a:spcPct val="20000"/>
        </a:spcBef>
        <a:buClr>
          <a:schemeClr val="accent1"/>
        </a:buClr>
        <a:buSzPct val="130000"/>
        <a:buFont typeface="Wingdings" pitchFamily="2" charset="2"/>
        <a:buChar char="§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dc.gov/mmwr/volumes/65/rr/rr6502a1.htm" TargetMode="External"/><Relationship Id="rId2" Type="http://schemas.openxmlformats.org/officeDocument/2006/relationships/hyperlink" Target="https://www.cdc.gov/ticks/" TargetMode="External"/><Relationship Id="rId1" Type="http://schemas.openxmlformats.org/officeDocument/2006/relationships/slideLayout" Target="../slideLayouts/slideLayout8.xml"/><Relationship Id="rId5" Type="http://schemas.openxmlformats.org/officeDocument/2006/relationships/hyperlink" Target="https://www.dropbox.com/sh/s0jjs4vcskpkute/AABYJiKt6_iCXWEVWKHNfGFsa?dl=0" TargetMode="External"/><Relationship Id="rId4" Type="http://schemas.openxmlformats.org/officeDocument/2006/relationships/hyperlink" Target="http://www.cenaprece.salud.gob.mx/programas/interior/zoonosis/descargas/pdf/ActualizacionEpidemiologicaRickettsiosisBC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sz="4400" b="1" dirty="0" err="1" smtClean="0">
                <a:solidFill>
                  <a:schemeClr val="tx1"/>
                </a:solidFill>
              </a:rPr>
              <a:t>Rickettsias</a:t>
            </a:r>
            <a:endParaRPr lang="es-ES_tradnl" sz="44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1248" y="3621682"/>
            <a:ext cx="3273552" cy="530352"/>
          </a:xfrm>
        </p:spPr>
        <p:txBody>
          <a:bodyPr>
            <a:noAutofit/>
          </a:bodyPr>
          <a:lstStyle/>
          <a:p>
            <a:r>
              <a:rPr lang="es-ES_tradnl" b="1" dirty="0" smtClean="0">
                <a:solidFill>
                  <a:schemeClr val="tx1"/>
                </a:solidFill>
              </a:rPr>
              <a:t>Dr. Javier Araujo Meléndez</a:t>
            </a:r>
          </a:p>
          <a:p>
            <a:r>
              <a:rPr lang="es-ES_tradnl" b="1" dirty="0" smtClean="0">
                <a:solidFill>
                  <a:schemeClr val="tx1"/>
                </a:solidFill>
              </a:rPr>
              <a:t>Medicina Interna, Infectología</a:t>
            </a:r>
          </a:p>
          <a:p>
            <a:r>
              <a:rPr lang="es-ES_tradnl" b="1" dirty="0" smtClean="0">
                <a:solidFill>
                  <a:schemeClr val="tx1"/>
                </a:solidFill>
              </a:rPr>
              <a:t>Maestro en Ciencias</a:t>
            </a:r>
            <a:endParaRPr lang="es-ES_tradnl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57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4800" b="1" dirty="0" err="1">
                <a:solidFill>
                  <a:srgbClr val="002060"/>
                </a:solidFill>
              </a:rPr>
              <a:t>Rickettsias</a:t>
            </a:r>
            <a:endParaRPr lang="es-ES_tradnl" sz="48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62745" y="1676504"/>
            <a:ext cx="4946602" cy="4105275"/>
          </a:xfrm>
        </p:spPr>
        <p:txBody>
          <a:bodyPr>
            <a:noAutofit/>
          </a:bodyPr>
          <a:lstStyle/>
          <a:p>
            <a:r>
              <a:rPr lang="en-US" sz="2400" dirty="0" err="1" smtClean="0">
                <a:solidFill>
                  <a:schemeClr val="tx1"/>
                </a:solidFill>
              </a:rPr>
              <a:t>Diagnóstico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serológico</a:t>
            </a:r>
            <a:r>
              <a:rPr lang="en-US" sz="2400" dirty="0" smtClean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en-US" sz="2400" b="1" dirty="0" err="1" smtClean="0">
                <a:solidFill>
                  <a:schemeClr val="tx1"/>
                </a:solidFill>
              </a:rPr>
              <a:t>Ensayo</a:t>
            </a:r>
            <a:r>
              <a:rPr lang="en-US" sz="2400" b="1" dirty="0" smtClean="0">
                <a:solidFill>
                  <a:schemeClr val="tx1"/>
                </a:solidFill>
              </a:rPr>
              <a:t> de </a:t>
            </a:r>
            <a:r>
              <a:rPr lang="en-US" sz="2400" b="1" dirty="0" err="1" smtClean="0">
                <a:solidFill>
                  <a:schemeClr val="tx1"/>
                </a:solidFill>
              </a:rPr>
              <a:t>immunofluorescencia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indirecta</a:t>
            </a:r>
            <a:r>
              <a:rPr lang="en-US" sz="2400" b="1" dirty="0" smtClean="0">
                <a:solidFill>
                  <a:schemeClr val="tx1"/>
                </a:solidFill>
              </a:rPr>
              <a:t> (</a:t>
            </a:r>
            <a:r>
              <a:rPr lang="en-US" sz="2400" b="1" dirty="0">
                <a:solidFill>
                  <a:schemeClr val="tx1"/>
                </a:solidFill>
              </a:rPr>
              <a:t>IFA</a:t>
            </a:r>
            <a:r>
              <a:rPr lang="en-US" sz="2400" b="1" dirty="0" smtClean="0">
                <a:solidFill>
                  <a:schemeClr val="tx1"/>
                </a:solidFill>
              </a:rPr>
              <a:t>)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</a:rPr>
              <a:t>Immunoensayo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enzimático</a:t>
            </a:r>
            <a:r>
              <a:rPr lang="en-US" sz="2400" dirty="0" smtClean="0">
                <a:solidFill>
                  <a:schemeClr val="tx1"/>
                </a:solidFill>
              </a:rPr>
              <a:t> (</a:t>
            </a:r>
            <a:r>
              <a:rPr lang="en-US" sz="2400" dirty="0">
                <a:solidFill>
                  <a:schemeClr val="tx1"/>
                </a:solidFill>
              </a:rPr>
              <a:t>EIA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</a:rPr>
              <a:t>Aglutinación</a:t>
            </a:r>
            <a:r>
              <a:rPr lang="en-US" sz="2400" dirty="0" smtClean="0">
                <a:solidFill>
                  <a:schemeClr val="tx1"/>
                </a:solidFill>
              </a:rPr>
              <a:t> de </a:t>
            </a:r>
          </a:p>
          <a:p>
            <a:pPr lvl="3"/>
            <a:r>
              <a:rPr lang="en-US" sz="2400" i="1" dirty="0" smtClean="0">
                <a:solidFill>
                  <a:schemeClr val="tx1"/>
                </a:solidFill>
              </a:rPr>
              <a:t>Proteus </a:t>
            </a:r>
            <a:r>
              <a:rPr lang="en-US" sz="2400" i="1" dirty="0">
                <a:solidFill>
                  <a:schemeClr val="tx1"/>
                </a:solidFill>
              </a:rPr>
              <a:t>vulgaris </a:t>
            </a:r>
            <a:r>
              <a:rPr lang="en-US" sz="2400" dirty="0">
                <a:solidFill>
                  <a:schemeClr val="tx1"/>
                </a:solidFill>
              </a:rPr>
              <a:t>OX-19 </a:t>
            </a:r>
            <a:r>
              <a:rPr lang="en-US" sz="2400" dirty="0" smtClean="0">
                <a:solidFill>
                  <a:schemeClr val="tx1"/>
                </a:solidFill>
              </a:rPr>
              <a:t>y </a:t>
            </a:r>
            <a:r>
              <a:rPr lang="en-US" sz="2400" dirty="0">
                <a:solidFill>
                  <a:schemeClr val="tx1"/>
                </a:solidFill>
              </a:rPr>
              <a:t>OX-2 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3"/>
            <a:r>
              <a:rPr lang="en-US" sz="2400" i="1" dirty="0" smtClean="0">
                <a:solidFill>
                  <a:schemeClr val="tx1"/>
                </a:solidFill>
              </a:rPr>
              <a:t>Proteus </a:t>
            </a:r>
            <a:r>
              <a:rPr lang="en-US" sz="2400" i="1" dirty="0">
                <a:solidFill>
                  <a:schemeClr val="tx1"/>
                </a:solidFill>
              </a:rPr>
              <a:t>mirabilis </a:t>
            </a:r>
            <a:r>
              <a:rPr lang="en-US" sz="2400" dirty="0">
                <a:solidFill>
                  <a:schemeClr val="tx1"/>
                </a:solidFill>
              </a:rPr>
              <a:t>OX-K 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Western blot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</a:rPr>
              <a:t>PCR</a:t>
            </a:r>
          </a:p>
        </p:txBody>
      </p:sp>
    </p:spTree>
    <p:extLst>
      <p:ext uri="{BB962C8B-B14F-4D97-AF65-F5344CB8AC3E}">
        <p14:creationId xmlns:p14="http://schemas.microsoft.com/office/powerpoint/2010/main" val="54476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368" y="395982"/>
            <a:ext cx="7554085" cy="59486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14368" y="2334929"/>
            <a:ext cx="4966699" cy="969473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Rectangle 6"/>
          <p:cNvSpPr/>
          <p:nvPr/>
        </p:nvSpPr>
        <p:spPr>
          <a:xfrm>
            <a:off x="1014368" y="3798167"/>
            <a:ext cx="6386861" cy="543982"/>
          </a:xfrm>
          <a:prstGeom prst="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4065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138" y="685800"/>
            <a:ext cx="7914100" cy="886968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F</a:t>
            </a:r>
            <a:r>
              <a:rPr lang="es-ES_tradnl" sz="3600" b="1" dirty="0" err="1" smtClean="0">
                <a:solidFill>
                  <a:srgbClr val="002060"/>
                </a:solidFill>
              </a:rPr>
              <a:t>iebre</a:t>
            </a:r>
            <a:r>
              <a:rPr lang="es-ES_tradnl" sz="3600" b="1" dirty="0" smtClean="0">
                <a:solidFill>
                  <a:srgbClr val="002060"/>
                </a:solidFill>
              </a:rPr>
              <a:t> de las montañas rocallosas</a:t>
            </a:r>
            <a:endParaRPr lang="es-ES_tradnl" sz="36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6930" y="2032764"/>
            <a:ext cx="6923314" cy="4105275"/>
          </a:xfrm>
        </p:spPr>
        <p:txBody>
          <a:bodyPr>
            <a:normAutofit/>
          </a:bodyPr>
          <a:lstStyle/>
          <a:p>
            <a:r>
              <a:rPr lang="fi-FI" sz="2800" b="1" i="1" dirty="0" err="1"/>
              <a:t>Rickettsia</a:t>
            </a:r>
            <a:r>
              <a:rPr lang="fi-FI" sz="2800" b="1" i="1" dirty="0"/>
              <a:t> </a:t>
            </a:r>
            <a:r>
              <a:rPr lang="fi-FI" sz="2800" b="1" i="1" dirty="0" err="1"/>
              <a:t>rickettsii</a:t>
            </a:r>
            <a:r>
              <a:rPr lang="fi-FI" sz="2800" b="1" i="1" dirty="0"/>
              <a:t> </a:t>
            </a:r>
          </a:p>
          <a:p>
            <a:r>
              <a:rPr lang="es-ES_tradnl" sz="2800" b="1" dirty="0" err="1" smtClean="0"/>
              <a:t>Proteínas</a:t>
            </a:r>
            <a:r>
              <a:rPr lang="es-ES_tradnl" sz="2800" b="1" dirty="0" smtClean="0"/>
              <a:t> </a:t>
            </a:r>
            <a:r>
              <a:rPr lang="es-ES_tradnl" sz="2800" b="1" dirty="0" err="1" smtClean="0"/>
              <a:t>antigénicas</a:t>
            </a:r>
            <a:r>
              <a:rPr lang="es-ES_tradnl" sz="2800" b="1" dirty="0" smtClean="0"/>
              <a:t> </a:t>
            </a:r>
            <a:r>
              <a:rPr lang="es-ES_tradnl" sz="2800" b="1" dirty="0" err="1" smtClean="0"/>
              <a:t>OmpA</a:t>
            </a:r>
            <a:r>
              <a:rPr lang="es-ES_tradnl" sz="2800" b="1" dirty="0" smtClean="0"/>
              <a:t> </a:t>
            </a:r>
            <a:r>
              <a:rPr lang="es-ES_tradnl" sz="2800" b="1" dirty="0"/>
              <a:t>[190 </a:t>
            </a:r>
            <a:r>
              <a:rPr lang="es-ES_tradnl" sz="2800" b="1" dirty="0" err="1"/>
              <a:t>kDa</a:t>
            </a:r>
            <a:r>
              <a:rPr lang="es-ES_tradnl" sz="2800" b="1" dirty="0"/>
              <a:t>] y </a:t>
            </a:r>
            <a:r>
              <a:rPr lang="es-ES_tradnl" sz="2800" b="1" dirty="0" err="1"/>
              <a:t>OmpB</a:t>
            </a:r>
            <a:r>
              <a:rPr lang="es-ES_tradnl" sz="2800" b="1" dirty="0"/>
              <a:t> [135 </a:t>
            </a:r>
            <a:r>
              <a:rPr lang="es-ES_tradnl" sz="2800" b="1" dirty="0" err="1"/>
              <a:t>kDa</a:t>
            </a:r>
            <a:r>
              <a:rPr lang="es-ES_tradnl" sz="2800" b="1" dirty="0"/>
              <a:t>] </a:t>
            </a:r>
            <a:endParaRPr lang="es-ES_tradnl" sz="2800" b="1" dirty="0" smtClean="0"/>
          </a:p>
          <a:p>
            <a:r>
              <a:rPr lang="es-ES_tradnl" sz="2800" b="1" dirty="0" smtClean="0"/>
              <a:t>LPS: </a:t>
            </a:r>
            <a:r>
              <a:rPr lang="es-ES_tradnl" sz="2800" b="1" dirty="0" err="1" smtClean="0"/>
              <a:t>antígenos</a:t>
            </a:r>
            <a:r>
              <a:rPr lang="es-ES_tradnl" sz="2800" b="1" dirty="0" smtClean="0"/>
              <a:t> </a:t>
            </a:r>
            <a:r>
              <a:rPr lang="es-ES_tradnl" sz="2800" b="1" dirty="0"/>
              <a:t>muy </a:t>
            </a:r>
            <a:r>
              <a:rPr lang="es-ES_tradnl" sz="2800" b="1" dirty="0" err="1" smtClean="0"/>
              <a:t>inmunogénicos</a:t>
            </a:r>
            <a:r>
              <a:rPr lang="es-ES_tradnl" sz="2800" b="1" dirty="0" smtClean="0"/>
              <a:t>, no </a:t>
            </a:r>
            <a:r>
              <a:rPr lang="es-ES_tradnl" sz="2800" b="1" dirty="0"/>
              <a:t>protegen contra la </a:t>
            </a:r>
            <a:r>
              <a:rPr lang="es-ES_tradnl" sz="2800" b="1" dirty="0" err="1"/>
              <a:t>infección</a:t>
            </a:r>
            <a:r>
              <a:rPr lang="es-ES_tradnl" sz="28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015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F</a:t>
            </a:r>
            <a:r>
              <a:rPr lang="es-ES_tradnl" dirty="0" err="1" smtClean="0">
                <a:solidFill>
                  <a:srgbClr val="002060"/>
                </a:solidFill>
              </a:rPr>
              <a:t>iebre</a:t>
            </a:r>
            <a:r>
              <a:rPr lang="es-ES_tradnl" dirty="0" smtClean="0">
                <a:solidFill>
                  <a:srgbClr val="002060"/>
                </a:solidFill>
              </a:rPr>
              <a:t> de las montañas rocallosas</a:t>
            </a:r>
            <a:endParaRPr lang="es-ES_tradnl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9468" y="1671514"/>
            <a:ext cx="4946602" cy="4260207"/>
          </a:xfrm>
        </p:spPr>
        <p:txBody>
          <a:bodyPr>
            <a:noAutofit/>
          </a:bodyPr>
          <a:lstStyle/>
          <a:p>
            <a:r>
              <a:rPr lang="es-ES_tradnl" dirty="0">
                <a:solidFill>
                  <a:schemeClr val="tx1"/>
                </a:solidFill>
              </a:rPr>
              <a:t>Garrapatas:</a:t>
            </a:r>
          </a:p>
          <a:p>
            <a:r>
              <a:rPr lang="es-ES_tradnl" dirty="0">
                <a:solidFill>
                  <a:schemeClr val="tx1"/>
                </a:solidFill>
              </a:rPr>
              <a:t>EE.UU. </a:t>
            </a:r>
            <a:endParaRPr lang="es-ES_tradnl" dirty="0" smtClean="0">
              <a:solidFill>
                <a:schemeClr val="tx1"/>
              </a:solidFill>
            </a:endParaRPr>
          </a:p>
          <a:p>
            <a:pPr lvl="1"/>
            <a:r>
              <a:rPr lang="es-ES_tradnl" dirty="0" smtClean="0">
                <a:solidFill>
                  <a:schemeClr val="tx1"/>
                </a:solidFill>
              </a:rPr>
              <a:t>garrapata </a:t>
            </a:r>
            <a:r>
              <a:rPr lang="es-ES_tradnl" dirty="0">
                <a:solidFill>
                  <a:schemeClr val="tx1"/>
                </a:solidFill>
              </a:rPr>
              <a:t>del perro americano o </a:t>
            </a:r>
            <a:r>
              <a:rPr lang="es-ES_tradnl" dirty="0" err="1" smtClean="0">
                <a:solidFill>
                  <a:schemeClr val="tx1"/>
                </a:solidFill>
              </a:rPr>
              <a:t>Dermacentor</a:t>
            </a:r>
            <a:r>
              <a:rPr lang="es-ES_tradnl" dirty="0" smtClean="0">
                <a:solidFill>
                  <a:schemeClr val="tx1"/>
                </a:solidFill>
              </a:rPr>
              <a:t> </a:t>
            </a:r>
            <a:r>
              <a:rPr lang="es-ES_tradnl" dirty="0" err="1" smtClean="0">
                <a:solidFill>
                  <a:schemeClr val="tx1"/>
                </a:solidFill>
              </a:rPr>
              <a:t>variabilis</a:t>
            </a:r>
            <a:endParaRPr lang="es-ES_tradnl" dirty="0" smtClean="0">
              <a:solidFill>
                <a:schemeClr val="tx1"/>
              </a:solidFill>
            </a:endParaRPr>
          </a:p>
          <a:p>
            <a:pPr lvl="1"/>
            <a:r>
              <a:rPr lang="es-ES_tradnl" dirty="0" smtClean="0">
                <a:solidFill>
                  <a:schemeClr val="tx1"/>
                </a:solidFill>
              </a:rPr>
              <a:t>garrapata </a:t>
            </a:r>
            <a:r>
              <a:rPr lang="es-ES_tradnl" dirty="0">
                <a:solidFill>
                  <a:schemeClr val="tx1"/>
                </a:solidFill>
              </a:rPr>
              <a:t>de la madera de las </a:t>
            </a:r>
            <a:r>
              <a:rPr lang="es-ES_tradnl" dirty="0" err="1">
                <a:solidFill>
                  <a:schemeClr val="tx1"/>
                </a:solidFill>
              </a:rPr>
              <a:t>Montañas</a:t>
            </a:r>
            <a:r>
              <a:rPr lang="es-ES_tradnl" dirty="0">
                <a:solidFill>
                  <a:schemeClr val="tx1"/>
                </a:solidFill>
              </a:rPr>
              <a:t> </a:t>
            </a:r>
            <a:r>
              <a:rPr lang="es-ES_tradnl" dirty="0" smtClean="0">
                <a:solidFill>
                  <a:schemeClr val="tx1"/>
                </a:solidFill>
              </a:rPr>
              <a:t>Rocosas </a:t>
            </a:r>
            <a:r>
              <a:rPr lang="es-ES_tradnl" dirty="0">
                <a:solidFill>
                  <a:schemeClr val="tx1"/>
                </a:solidFill>
              </a:rPr>
              <a:t>o </a:t>
            </a:r>
            <a:r>
              <a:rPr lang="es-ES_tradnl" dirty="0" err="1">
                <a:solidFill>
                  <a:schemeClr val="tx1"/>
                </a:solidFill>
              </a:rPr>
              <a:t>Dermacentor</a:t>
            </a:r>
            <a:r>
              <a:rPr lang="es-ES_tradnl" dirty="0">
                <a:solidFill>
                  <a:schemeClr val="tx1"/>
                </a:solidFill>
              </a:rPr>
              <a:t> </a:t>
            </a:r>
            <a:r>
              <a:rPr lang="es-ES_tradnl" dirty="0" err="1" smtClean="0">
                <a:solidFill>
                  <a:schemeClr val="tx1"/>
                </a:solidFill>
              </a:rPr>
              <a:t>andersoni</a:t>
            </a:r>
            <a:endParaRPr lang="es-ES_tradnl" dirty="0" smtClean="0">
              <a:solidFill>
                <a:schemeClr val="tx1"/>
              </a:solidFill>
            </a:endParaRPr>
          </a:p>
          <a:p>
            <a:r>
              <a:rPr lang="es-ES_tradnl" dirty="0" err="1" smtClean="0">
                <a:solidFill>
                  <a:schemeClr val="tx1"/>
                </a:solidFill>
              </a:rPr>
              <a:t>México</a:t>
            </a:r>
            <a:r>
              <a:rPr lang="es-ES_tradnl" dirty="0" smtClean="0">
                <a:solidFill>
                  <a:schemeClr val="tx1"/>
                </a:solidFill>
              </a:rPr>
              <a:t> </a:t>
            </a:r>
            <a:r>
              <a:rPr lang="es-ES_tradnl" dirty="0">
                <a:solidFill>
                  <a:schemeClr val="tx1"/>
                </a:solidFill>
              </a:rPr>
              <a:t>y </a:t>
            </a:r>
            <a:r>
              <a:rPr lang="es-ES_tradnl" dirty="0" smtClean="0">
                <a:solidFill>
                  <a:schemeClr val="tx1"/>
                </a:solidFill>
              </a:rPr>
              <a:t>Arizona</a:t>
            </a:r>
          </a:p>
          <a:p>
            <a:pPr lvl="1"/>
            <a:r>
              <a:rPr lang="es-ES_tradnl" dirty="0" err="1" smtClean="0">
                <a:solidFill>
                  <a:schemeClr val="tx1"/>
                </a:solidFill>
              </a:rPr>
              <a:t>Rhipicephalus</a:t>
            </a:r>
            <a:r>
              <a:rPr lang="es-ES_tradnl" dirty="0" smtClean="0">
                <a:solidFill>
                  <a:schemeClr val="tx1"/>
                </a:solidFill>
              </a:rPr>
              <a:t> </a:t>
            </a:r>
            <a:r>
              <a:rPr lang="es-ES_tradnl" dirty="0" err="1">
                <a:solidFill>
                  <a:schemeClr val="tx1"/>
                </a:solidFill>
              </a:rPr>
              <a:t>sanguineus</a:t>
            </a:r>
            <a:r>
              <a:rPr lang="es-ES_tradnl" dirty="0">
                <a:solidFill>
                  <a:schemeClr val="tx1"/>
                </a:solidFill>
              </a:rPr>
              <a:t> </a:t>
            </a:r>
            <a:endParaRPr lang="es-ES_tradnl" dirty="0" smtClean="0">
              <a:solidFill>
                <a:schemeClr val="tx1"/>
              </a:solidFill>
            </a:endParaRPr>
          </a:p>
          <a:p>
            <a:r>
              <a:rPr lang="es-ES_tradnl" dirty="0" err="1" smtClean="0">
                <a:solidFill>
                  <a:schemeClr val="tx1"/>
                </a:solidFill>
              </a:rPr>
              <a:t>América</a:t>
            </a:r>
            <a:r>
              <a:rPr lang="es-ES_tradnl" dirty="0" smtClean="0">
                <a:solidFill>
                  <a:schemeClr val="tx1"/>
                </a:solidFill>
              </a:rPr>
              <a:t> </a:t>
            </a:r>
            <a:r>
              <a:rPr lang="es-ES_tradnl" dirty="0">
                <a:solidFill>
                  <a:schemeClr val="tx1"/>
                </a:solidFill>
              </a:rPr>
              <a:t>del </a:t>
            </a:r>
            <a:r>
              <a:rPr lang="es-ES_tradnl" dirty="0" smtClean="0">
                <a:solidFill>
                  <a:schemeClr val="tx1"/>
                </a:solidFill>
              </a:rPr>
              <a:t>Sur</a:t>
            </a:r>
          </a:p>
          <a:p>
            <a:pPr lvl="1"/>
            <a:r>
              <a:rPr lang="es-ES_tradnl" dirty="0" err="1" smtClean="0">
                <a:solidFill>
                  <a:schemeClr val="tx1"/>
                </a:solidFill>
              </a:rPr>
              <a:t>Amblyomma</a:t>
            </a:r>
            <a:r>
              <a:rPr lang="es-ES_tradnl" dirty="0" smtClean="0">
                <a:solidFill>
                  <a:schemeClr val="tx1"/>
                </a:solidFill>
              </a:rPr>
              <a:t> </a:t>
            </a:r>
            <a:r>
              <a:rPr lang="es-ES_tradnl" dirty="0" err="1">
                <a:solidFill>
                  <a:schemeClr val="tx1"/>
                </a:solidFill>
              </a:rPr>
              <a:t>cajennense</a:t>
            </a:r>
            <a:r>
              <a:rPr lang="es-ES_tradnl" dirty="0">
                <a:solidFill>
                  <a:schemeClr val="tx1"/>
                </a:solidFill>
              </a:rPr>
              <a:t> y A. </a:t>
            </a:r>
            <a:r>
              <a:rPr lang="es-ES_tradnl" dirty="0" err="1">
                <a:solidFill>
                  <a:schemeClr val="tx1"/>
                </a:solidFill>
              </a:rPr>
              <a:t>aureolatum</a:t>
            </a:r>
            <a:r>
              <a:rPr lang="es-ES_tradnl" dirty="0">
                <a:solidFill>
                  <a:schemeClr val="tx1"/>
                </a:solidFill>
              </a:rPr>
              <a:t>. </a:t>
            </a:r>
            <a:endParaRPr lang="es-ES_tradnl" dirty="0" smtClean="0">
              <a:solidFill>
                <a:schemeClr val="tx1"/>
              </a:solidFill>
            </a:endParaRPr>
          </a:p>
          <a:p>
            <a:r>
              <a:rPr lang="es-ES_tradnl" dirty="0" smtClean="0">
                <a:solidFill>
                  <a:schemeClr val="tx1"/>
                </a:solidFill>
              </a:rPr>
              <a:t>Argentina</a:t>
            </a:r>
            <a:r>
              <a:rPr lang="es-ES_tradnl" dirty="0">
                <a:solidFill>
                  <a:schemeClr val="tx1"/>
                </a:solidFill>
              </a:rPr>
              <a:t>, Brasil, Colombia, </a:t>
            </a:r>
            <a:r>
              <a:rPr lang="es-ES_tradnl" dirty="0" err="1">
                <a:solidFill>
                  <a:schemeClr val="tx1"/>
                </a:solidFill>
              </a:rPr>
              <a:t>Panama</a:t>
            </a:r>
            <a:r>
              <a:rPr lang="es-ES_tradnl" dirty="0">
                <a:solidFill>
                  <a:schemeClr val="tx1"/>
                </a:solidFill>
              </a:rPr>
              <a:t>, Costa </a:t>
            </a:r>
            <a:r>
              <a:rPr lang="es-ES_tradnl" dirty="0" smtClean="0">
                <a:solidFill>
                  <a:schemeClr val="tx1"/>
                </a:solidFill>
              </a:rPr>
              <a:t>Rica</a:t>
            </a:r>
            <a:endParaRPr lang="es-ES_tradnl" dirty="0">
              <a:solidFill>
                <a:schemeClr val="tx1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468" y="1840674"/>
            <a:ext cx="2159936" cy="2946153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572768"/>
            <a:ext cx="3175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15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636" y="745177"/>
            <a:ext cx="8217723" cy="886968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F</a:t>
            </a:r>
            <a:r>
              <a:rPr lang="es-ES_tradnl" sz="4000" b="1" dirty="0" err="1" smtClean="0">
                <a:solidFill>
                  <a:srgbClr val="002060"/>
                </a:solidFill>
              </a:rPr>
              <a:t>iebre</a:t>
            </a:r>
            <a:r>
              <a:rPr lang="es-ES_tradnl" sz="4000" b="1" dirty="0" smtClean="0">
                <a:solidFill>
                  <a:srgbClr val="002060"/>
                </a:solidFill>
              </a:rPr>
              <a:t> de las montañas rocallosas</a:t>
            </a:r>
            <a:endParaRPr lang="es-ES_tradnl" sz="40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0685" y="2020888"/>
            <a:ext cx="6412675" cy="4105275"/>
          </a:xfrm>
        </p:spPr>
        <p:txBody>
          <a:bodyPr>
            <a:noAutofit/>
          </a:bodyPr>
          <a:lstStyle/>
          <a:p>
            <a:r>
              <a:rPr lang="es-ES_tradnl" sz="2800" b="1" smtClean="0"/>
              <a:t>Sólo</a:t>
            </a:r>
            <a:r>
              <a:rPr lang="es-ES_tradnl" sz="2800" b="1" dirty="0" smtClean="0"/>
              <a:t> en el adulto es </a:t>
            </a:r>
            <a:r>
              <a:rPr lang="es-ES_tradnl" sz="2800" b="1" dirty="0"/>
              <a:t>capaz de alimentarse de los seres humanos </a:t>
            </a:r>
            <a:endParaRPr lang="es-ES_tradnl" sz="2800" b="1" dirty="0" smtClean="0"/>
          </a:p>
          <a:p>
            <a:r>
              <a:rPr lang="es-ES_tradnl" sz="2800" b="1" dirty="0"/>
              <a:t>La picadura no es dolorosa y pasa </a:t>
            </a:r>
            <a:r>
              <a:rPr lang="es-ES_tradnl" sz="2800" b="1" dirty="0" smtClean="0"/>
              <a:t>desapercibida</a:t>
            </a:r>
          </a:p>
          <a:p>
            <a:r>
              <a:rPr lang="es-ES_tradnl" sz="2800" b="1" dirty="0"/>
              <a:t>El </a:t>
            </a:r>
            <a:r>
              <a:rPr lang="es-ES_tradnl" sz="2800" b="1" dirty="0" err="1"/>
              <a:t>período</a:t>
            </a:r>
            <a:r>
              <a:rPr lang="es-ES_tradnl" sz="2800" b="1" dirty="0"/>
              <a:t> de </a:t>
            </a:r>
            <a:r>
              <a:rPr lang="es-ES_tradnl" sz="2800" b="1" dirty="0" err="1"/>
              <a:t>incubación</a:t>
            </a:r>
            <a:r>
              <a:rPr lang="es-ES_tradnl" sz="2800" b="1" dirty="0"/>
              <a:t> es de 2 a 14 </a:t>
            </a:r>
            <a:r>
              <a:rPr lang="es-ES_tradnl" sz="2800" b="1" dirty="0" err="1"/>
              <a:t>días</a:t>
            </a:r>
            <a:r>
              <a:rPr lang="es-ES_tradnl" sz="2800" b="1" dirty="0"/>
              <a:t>, con una mediana de 7 </a:t>
            </a:r>
            <a:r>
              <a:rPr lang="es-ES_tradnl" sz="2800" b="1" dirty="0" err="1"/>
              <a:t>días</a:t>
            </a:r>
            <a:r>
              <a:rPr lang="es-ES_tradnl" sz="2800" b="1" dirty="0"/>
              <a:t> </a:t>
            </a:r>
          </a:p>
          <a:p>
            <a:endParaRPr lang="es-ES_tradnl" sz="2800" b="1" dirty="0"/>
          </a:p>
        </p:txBody>
      </p:sp>
    </p:spTree>
    <p:extLst>
      <p:ext uri="{BB962C8B-B14F-4D97-AF65-F5344CB8AC3E}">
        <p14:creationId xmlns:p14="http://schemas.microsoft.com/office/powerpoint/2010/main" val="92372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1279" y="697675"/>
            <a:ext cx="7718960" cy="886968"/>
          </a:xfrm>
        </p:spPr>
        <p:txBody>
          <a:bodyPr/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F</a:t>
            </a:r>
            <a:r>
              <a:rPr lang="es-ES_tradnl" sz="3600" b="1" dirty="0" err="1" smtClean="0">
                <a:solidFill>
                  <a:srgbClr val="002060"/>
                </a:solidFill>
              </a:rPr>
              <a:t>iebre</a:t>
            </a:r>
            <a:r>
              <a:rPr lang="es-ES_tradnl" sz="3600" b="1" dirty="0" smtClean="0">
                <a:solidFill>
                  <a:srgbClr val="002060"/>
                </a:solidFill>
              </a:rPr>
              <a:t> de las montañas rocallosas</a:t>
            </a:r>
            <a:endParaRPr lang="es-ES_tradnl" sz="36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0670" y="2175268"/>
            <a:ext cx="7350826" cy="4105275"/>
          </a:xfrm>
        </p:spPr>
        <p:txBody>
          <a:bodyPr>
            <a:noAutofit/>
          </a:bodyPr>
          <a:lstStyle/>
          <a:p>
            <a:r>
              <a:rPr lang="es-ES_tradnl" sz="2400" b="1" dirty="0" smtClean="0"/>
              <a:t>La </a:t>
            </a:r>
            <a:r>
              <a:rPr lang="es-ES_tradnl" sz="2400" b="1" dirty="0"/>
              <a:t>garrapata transmite la enfermedad </a:t>
            </a:r>
            <a:r>
              <a:rPr lang="es-ES_tradnl" sz="2400" b="1" dirty="0" smtClean="0"/>
              <a:t>durante el </a:t>
            </a:r>
            <a:r>
              <a:rPr lang="es-ES_tradnl" sz="2400" b="1" dirty="0" err="1" smtClean="0"/>
              <a:t>período</a:t>
            </a:r>
            <a:r>
              <a:rPr lang="es-ES_tradnl" sz="2400" b="1" dirty="0" smtClean="0"/>
              <a:t> </a:t>
            </a:r>
            <a:r>
              <a:rPr lang="es-ES_tradnl" sz="2400" b="1" dirty="0"/>
              <a:t>de </a:t>
            </a:r>
            <a:r>
              <a:rPr lang="es-ES_tradnl" sz="2400" b="1" dirty="0" err="1" smtClean="0"/>
              <a:t>alimentación</a:t>
            </a:r>
            <a:endParaRPr lang="es-ES_tradnl" sz="2400" b="1" dirty="0" smtClean="0"/>
          </a:p>
          <a:p>
            <a:r>
              <a:rPr lang="es-ES_tradnl" sz="2400" b="1" dirty="0" err="1" smtClean="0"/>
              <a:t>Después</a:t>
            </a:r>
            <a:r>
              <a:rPr lang="es-ES_tradnl" sz="2400" b="1" dirty="0" smtClean="0"/>
              <a:t> </a:t>
            </a:r>
            <a:r>
              <a:rPr lang="es-ES_tradnl" sz="2400" b="1" dirty="0"/>
              <a:t>de que la garrapata se haya estado alimentando durante 6-10 horas, las </a:t>
            </a:r>
            <a:r>
              <a:rPr lang="es-ES_tradnl" sz="2400" b="1" dirty="0" err="1"/>
              <a:t>rickettsias</a:t>
            </a:r>
            <a:r>
              <a:rPr lang="es-ES_tradnl" sz="2400" b="1" dirty="0"/>
              <a:t> comienzan a inyectarse desde las </a:t>
            </a:r>
            <a:r>
              <a:rPr lang="es-ES_tradnl" sz="2400" b="1" dirty="0" err="1"/>
              <a:t>glándulas</a:t>
            </a:r>
            <a:r>
              <a:rPr lang="es-ES_tradnl" sz="2400" b="1" dirty="0"/>
              <a:t> </a:t>
            </a:r>
            <a:r>
              <a:rPr lang="es-ES_tradnl" sz="2400" b="1" dirty="0" smtClean="0"/>
              <a:t>salivares </a:t>
            </a:r>
            <a:endParaRPr lang="es-ES_tradnl" sz="2400" b="1" dirty="0"/>
          </a:p>
          <a:p>
            <a:r>
              <a:rPr lang="es-ES_tradnl" sz="2400" b="1" dirty="0" err="1" smtClean="0"/>
              <a:t>También</a:t>
            </a:r>
            <a:r>
              <a:rPr lang="es-ES_tradnl" sz="2400" b="1" dirty="0" smtClean="0"/>
              <a:t> </a:t>
            </a:r>
            <a:r>
              <a:rPr lang="es-ES_tradnl" sz="2400" b="1" dirty="0"/>
              <a:t>pueden </a:t>
            </a:r>
            <a:r>
              <a:rPr lang="es-ES_tradnl" sz="2400" b="1" dirty="0" smtClean="0"/>
              <a:t>infectar </a:t>
            </a:r>
            <a:r>
              <a:rPr lang="es-ES_tradnl" sz="2400" b="1" dirty="0"/>
              <a:t>por el contacto con hemolinfa infectada al quitar una garrapata que está picando a una persona o un animal, sobre todo si se aplasta </a:t>
            </a:r>
            <a:r>
              <a:rPr lang="es-ES_tradnl" sz="2400" b="1" dirty="0" err="1"/>
              <a:t>después</a:t>
            </a:r>
            <a:r>
              <a:rPr lang="es-ES_tradnl" sz="2400" b="1" dirty="0"/>
              <a:t> entre los dedos </a:t>
            </a:r>
          </a:p>
        </p:txBody>
      </p:sp>
    </p:spTree>
    <p:extLst>
      <p:ext uri="{BB962C8B-B14F-4D97-AF65-F5344CB8AC3E}">
        <p14:creationId xmlns:p14="http://schemas.microsoft.com/office/powerpoint/2010/main" val="92372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3647820"/>
              </p:ext>
            </p:extLst>
          </p:nvPr>
        </p:nvGraphicFramePr>
        <p:xfrm>
          <a:off x="206324" y="136559"/>
          <a:ext cx="8601411" cy="6581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015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85800"/>
            <a:ext cx="6548438" cy="886968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F</a:t>
            </a:r>
            <a:r>
              <a:rPr lang="es-ES_tradnl" sz="4000" b="1" dirty="0" err="1" smtClean="0">
                <a:solidFill>
                  <a:srgbClr val="002060"/>
                </a:solidFill>
              </a:rPr>
              <a:t>iebre</a:t>
            </a:r>
            <a:r>
              <a:rPr lang="es-ES_tradnl" sz="4000" b="1" dirty="0" smtClean="0">
                <a:solidFill>
                  <a:srgbClr val="002060"/>
                </a:solidFill>
              </a:rPr>
              <a:t> de las montañas rocallosas</a:t>
            </a:r>
            <a:endParaRPr lang="es-ES_tradnl" sz="40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1467" y="1878384"/>
            <a:ext cx="6605649" cy="4105275"/>
          </a:xfrm>
        </p:spPr>
        <p:txBody>
          <a:bodyPr>
            <a:noAutofit/>
          </a:bodyPr>
          <a:lstStyle/>
          <a:p>
            <a:r>
              <a:rPr lang="es-ES_tradnl" sz="2400" b="1" dirty="0" err="1"/>
              <a:t>L</a:t>
            </a:r>
            <a:r>
              <a:rPr lang="es-ES_tradnl" sz="2400" b="1" dirty="0" err="1" smtClean="0"/>
              <a:t>esión</a:t>
            </a:r>
            <a:r>
              <a:rPr lang="es-ES_tradnl" sz="2400" b="1" dirty="0" smtClean="0"/>
              <a:t> </a:t>
            </a:r>
            <a:r>
              <a:rPr lang="es-ES_tradnl" sz="2400" b="1" dirty="0"/>
              <a:t>de las membranas por radicales </a:t>
            </a:r>
            <a:r>
              <a:rPr lang="es-ES_tradnl" sz="2400" b="1" dirty="0" smtClean="0"/>
              <a:t>libres</a:t>
            </a:r>
          </a:p>
          <a:p>
            <a:r>
              <a:rPr lang="es-ES_tradnl" sz="2400" b="1" dirty="0" err="1"/>
              <a:t>F</a:t>
            </a:r>
            <a:r>
              <a:rPr lang="es-ES_tradnl" sz="2400" b="1" dirty="0" err="1" smtClean="0"/>
              <a:t>osfolipasas</a:t>
            </a:r>
            <a:r>
              <a:rPr lang="es-ES_tradnl" sz="2400" b="1" dirty="0" smtClean="0"/>
              <a:t> </a:t>
            </a:r>
            <a:r>
              <a:rPr lang="es-ES_tradnl" sz="2400" b="1" dirty="0"/>
              <a:t>y </a:t>
            </a:r>
            <a:r>
              <a:rPr lang="es-ES_tradnl" sz="2400" b="1" dirty="0" smtClean="0"/>
              <a:t>proteasas</a:t>
            </a:r>
          </a:p>
          <a:p>
            <a:r>
              <a:rPr lang="es-ES_tradnl" sz="2400" b="1" dirty="0" err="1" smtClean="0"/>
              <a:t>Lesión</a:t>
            </a:r>
            <a:r>
              <a:rPr lang="es-ES_tradnl" sz="2400" b="1" dirty="0" smtClean="0"/>
              <a:t> </a:t>
            </a:r>
            <a:r>
              <a:rPr lang="es-ES_tradnl" sz="2400" b="1" dirty="0"/>
              <a:t>de la </a:t>
            </a:r>
            <a:r>
              <a:rPr lang="es-ES_tradnl" sz="2400" b="1" dirty="0" err="1"/>
              <a:t>célula</a:t>
            </a:r>
            <a:r>
              <a:rPr lang="es-ES_tradnl" sz="2400" b="1" dirty="0"/>
              <a:t> endotelial </a:t>
            </a:r>
            <a:r>
              <a:rPr lang="es-ES_tradnl" sz="2400" b="1" dirty="0" smtClean="0"/>
              <a:t>con aumento </a:t>
            </a:r>
            <a:r>
              <a:rPr lang="es-ES_tradnl" sz="2400" b="1" dirty="0"/>
              <a:t>de la permeabilidad </a:t>
            </a:r>
            <a:r>
              <a:rPr lang="es-ES_tradnl" sz="2400" b="1" dirty="0" smtClean="0"/>
              <a:t>vascular</a:t>
            </a:r>
          </a:p>
          <a:p>
            <a:r>
              <a:rPr lang="es-ES_tradnl" sz="2400" b="1" dirty="0" smtClean="0"/>
              <a:t>edema</a:t>
            </a:r>
            <a:r>
              <a:rPr lang="es-ES_tradnl" sz="2400" b="1" dirty="0"/>
              <a:t>, hipovolemia, </a:t>
            </a:r>
            <a:r>
              <a:rPr lang="es-ES_tradnl" sz="2400" b="1" dirty="0" err="1" smtClean="0"/>
              <a:t>hipotensión</a:t>
            </a:r>
            <a:r>
              <a:rPr lang="es-ES_tradnl" sz="2400" b="1" dirty="0" smtClean="0"/>
              <a:t> </a:t>
            </a:r>
            <a:r>
              <a:rPr lang="es-ES_tradnl" sz="2400" b="1" dirty="0"/>
              <a:t>e </a:t>
            </a:r>
            <a:r>
              <a:rPr lang="es-ES_tradnl" sz="2400" b="1" dirty="0" smtClean="0"/>
              <a:t>hipoalbuminemia</a:t>
            </a:r>
          </a:p>
          <a:p>
            <a:r>
              <a:rPr lang="es-ES_tradnl" sz="2400" b="1" dirty="0" smtClean="0"/>
              <a:t>prostaglandinas causan </a:t>
            </a:r>
            <a:r>
              <a:rPr lang="es-ES_tradnl" sz="2400" b="1" dirty="0" err="1" smtClean="0"/>
              <a:t>vasodilatación</a:t>
            </a:r>
            <a:r>
              <a:rPr lang="es-ES_tradnl" sz="2400" b="1" dirty="0" smtClean="0"/>
              <a:t> </a:t>
            </a:r>
            <a:r>
              <a:rPr lang="es-ES_tradnl" sz="2400" b="1" dirty="0"/>
              <a:t>y </a:t>
            </a:r>
            <a:r>
              <a:rPr lang="es-ES_tradnl" sz="2400" b="1" dirty="0" smtClean="0"/>
              <a:t>aumento </a:t>
            </a:r>
            <a:r>
              <a:rPr lang="es-ES_tradnl" sz="2400" b="1" dirty="0"/>
              <a:t>de la permeabilidad </a:t>
            </a:r>
            <a:r>
              <a:rPr lang="es-ES_tradnl" sz="2400" b="1" dirty="0" smtClean="0"/>
              <a:t>vascular</a:t>
            </a:r>
          </a:p>
        </p:txBody>
      </p:sp>
    </p:spTree>
    <p:extLst>
      <p:ext uri="{BB962C8B-B14F-4D97-AF65-F5344CB8AC3E}">
        <p14:creationId xmlns:p14="http://schemas.microsoft.com/office/powerpoint/2010/main" val="286783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100" y="0"/>
            <a:ext cx="49841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5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 descr="C:\Users\Paty y Paco\Pictures\F2_larg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0057" y="0"/>
            <a:ext cx="5288008" cy="7649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155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0849" y="590798"/>
            <a:ext cx="4948238" cy="886968"/>
          </a:xfrm>
        </p:spPr>
        <p:txBody>
          <a:bodyPr/>
          <a:lstStyle/>
          <a:p>
            <a:r>
              <a:rPr lang="es-ES_tradnl" sz="6000" b="1" dirty="0" err="1" smtClean="0">
                <a:solidFill>
                  <a:srgbClr val="002060"/>
                </a:solidFill>
              </a:rPr>
              <a:t>Rickettsias</a:t>
            </a:r>
            <a:endParaRPr lang="es-ES_tradnl" sz="60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0696" y="1816926"/>
            <a:ext cx="5774906" cy="4309238"/>
          </a:xfrm>
        </p:spPr>
        <p:txBody>
          <a:bodyPr>
            <a:normAutofit/>
          </a:bodyPr>
          <a:lstStyle/>
          <a:p>
            <a:r>
              <a:rPr lang="es-ES_tradnl" sz="3600" dirty="0"/>
              <a:t>Familia </a:t>
            </a:r>
            <a:r>
              <a:rPr lang="es-ES_tradnl" sz="3600" i="1" dirty="0" err="1"/>
              <a:t>Rickettsiaceae</a:t>
            </a:r>
            <a:r>
              <a:rPr lang="es-ES_tradnl" sz="3600" i="1" dirty="0"/>
              <a:t> </a:t>
            </a:r>
          </a:p>
          <a:p>
            <a:pPr lvl="1"/>
            <a:r>
              <a:rPr lang="es-ES_tradnl" sz="3600" b="1" i="1" dirty="0" err="1">
                <a:solidFill>
                  <a:srgbClr val="FF0000"/>
                </a:solidFill>
              </a:rPr>
              <a:t>Rickettsia</a:t>
            </a:r>
            <a:endParaRPr lang="es-ES_tradnl" sz="3600" b="1" i="1" dirty="0">
              <a:solidFill>
                <a:srgbClr val="FF0000"/>
              </a:solidFill>
            </a:endParaRPr>
          </a:p>
          <a:p>
            <a:pPr lvl="1"/>
            <a:r>
              <a:rPr lang="es-ES_tradnl" sz="3600" i="1" dirty="0" err="1" smtClean="0"/>
              <a:t>Orientia</a:t>
            </a:r>
            <a:endParaRPr lang="es-ES_tradnl" sz="3600" i="1" dirty="0" smtClean="0"/>
          </a:p>
          <a:p>
            <a:pPr lvl="1"/>
            <a:r>
              <a:rPr lang="es-ES_tradnl" sz="3600" i="1" dirty="0" err="1" smtClean="0"/>
              <a:t>Ehrlichia</a:t>
            </a:r>
            <a:endParaRPr lang="es-ES_tradnl" sz="3600" i="1" dirty="0" smtClean="0"/>
          </a:p>
          <a:p>
            <a:pPr lvl="1"/>
            <a:r>
              <a:rPr lang="es-ES_tradnl" sz="3600" i="1" dirty="0" err="1" smtClean="0"/>
              <a:t>Anaplasma</a:t>
            </a:r>
            <a:endParaRPr lang="es-ES_tradnl" sz="3600" i="1" dirty="0" smtClean="0"/>
          </a:p>
          <a:p>
            <a:pPr lvl="1"/>
            <a:r>
              <a:rPr lang="es-ES_tradnl" sz="3600" i="1" dirty="0" err="1" smtClean="0"/>
              <a:t>Neorickettsia</a:t>
            </a:r>
            <a:r>
              <a:rPr lang="es-ES_tradnl" sz="3600" i="1" dirty="0"/>
              <a:t>. </a:t>
            </a:r>
            <a:endParaRPr lang="es-ES_tradnl" sz="3600" dirty="0"/>
          </a:p>
          <a:p>
            <a:endParaRPr lang="es-ES_tradnl" sz="3600" dirty="0" smtClean="0"/>
          </a:p>
        </p:txBody>
      </p:sp>
    </p:spTree>
    <p:extLst>
      <p:ext uri="{BB962C8B-B14F-4D97-AF65-F5344CB8AC3E}">
        <p14:creationId xmlns:p14="http://schemas.microsoft.com/office/powerpoint/2010/main" val="288137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356261" y="2173184"/>
            <a:ext cx="81583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4800" b="1" dirty="0" smtClean="0"/>
              <a:t>EL QUE NO CONOCE SU HISTORIA, ESTA CONDENADO</a:t>
            </a:r>
          </a:p>
          <a:p>
            <a:r>
              <a:rPr lang="es-ES_tradnl" sz="4800" b="1" dirty="0" smtClean="0"/>
              <a:t>A REPETIRLA</a:t>
            </a:r>
            <a:endParaRPr lang="es-ES_tradnl" sz="4800" b="1" dirty="0"/>
          </a:p>
        </p:txBody>
      </p:sp>
    </p:spTree>
    <p:extLst>
      <p:ext uri="{BB962C8B-B14F-4D97-AF65-F5344CB8AC3E}">
        <p14:creationId xmlns:p14="http://schemas.microsoft.com/office/powerpoint/2010/main" val="1458899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75013" y="662049"/>
            <a:ext cx="6548438" cy="886968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F</a:t>
            </a:r>
            <a:r>
              <a:rPr lang="es-ES_tradnl" sz="4000" b="1" dirty="0" err="1" smtClean="0">
                <a:solidFill>
                  <a:srgbClr val="002060"/>
                </a:solidFill>
              </a:rPr>
              <a:t>iebre</a:t>
            </a:r>
            <a:r>
              <a:rPr lang="es-ES_tradnl" sz="4000" b="1" dirty="0" smtClean="0">
                <a:solidFill>
                  <a:srgbClr val="002060"/>
                </a:solidFill>
              </a:rPr>
              <a:t> de las montañas rocallosas en México</a:t>
            </a:r>
            <a:endParaRPr lang="es-ES_tradnl" sz="4000" b="1" dirty="0">
              <a:solidFill>
                <a:srgbClr val="002060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85948" y="1669977"/>
            <a:ext cx="8484920" cy="1013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s-ES" sz="2400" dirty="0" smtClean="0">
                <a:solidFill>
                  <a:srgbClr val="212121"/>
                </a:solidFill>
                <a:latin typeface="+mj-lt"/>
                <a:ea typeface="Times New Roman" charset="0"/>
                <a:cs typeface="Courier New" charset="0"/>
              </a:rPr>
              <a:t>Identificada </a:t>
            </a:r>
            <a:r>
              <a:rPr lang="es-ES" sz="2400" dirty="0">
                <a:solidFill>
                  <a:srgbClr val="212121"/>
                </a:solidFill>
                <a:latin typeface="+mj-lt"/>
                <a:ea typeface="Times New Roman" charset="0"/>
                <a:cs typeface="Courier New" charset="0"/>
              </a:rPr>
              <a:t>en México durante la década de 1940 y 1950 </a:t>
            </a:r>
            <a:r>
              <a:rPr lang="es-ES" sz="2400" b="1" u="sng" dirty="0" err="1" smtClean="0">
                <a:solidFill>
                  <a:srgbClr val="212121"/>
                </a:solidFill>
                <a:latin typeface="+mj-lt"/>
                <a:ea typeface="Times New Roman" charset="0"/>
                <a:cs typeface="Courier New" charset="0"/>
              </a:rPr>
              <a:t>múltiplesbrotes</a:t>
            </a:r>
            <a:r>
              <a:rPr lang="es-ES" sz="2400" b="1" u="sng" dirty="0" smtClean="0">
                <a:solidFill>
                  <a:srgbClr val="212121"/>
                </a:solidFill>
                <a:latin typeface="+mj-lt"/>
                <a:ea typeface="Times New Roman" charset="0"/>
                <a:cs typeface="Courier New" charset="0"/>
              </a:rPr>
              <a:t> mortales</a:t>
            </a: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es-ES" sz="2400" dirty="0" smtClean="0">
              <a:solidFill>
                <a:srgbClr val="212121"/>
              </a:solidFill>
              <a:latin typeface="+mj-lt"/>
              <a:ea typeface="Times New Roman" charset="0"/>
              <a:cs typeface="Courier New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s-ES" sz="2400" dirty="0">
                <a:solidFill>
                  <a:srgbClr val="212121"/>
                </a:solidFill>
                <a:latin typeface="+mj-lt"/>
                <a:ea typeface="Times New Roman" charset="0"/>
                <a:cs typeface="Courier New" charset="0"/>
              </a:rPr>
              <a:t>E</a:t>
            </a:r>
            <a:r>
              <a:rPr lang="es-ES" sz="2400" dirty="0" smtClean="0">
                <a:latin typeface="+mj-lt"/>
              </a:rPr>
              <a:t>stados </a:t>
            </a:r>
            <a:r>
              <a:rPr lang="es-ES" sz="2400" dirty="0">
                <a:latin typeface="+mj-lt"/>
              </a:rPr>
              <a:t>de Sonora y Baja California </a:t>
            </a:r>
            <a:endParaRPr lang="es-ES" sz="2400" dirty="0" smtClean="0">
              <a:latin typeface="+mj-lt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es-ES" sz="2400" dirty="0">
              <a:effectLst/>
              <a:latin typeface="+mj-lt"/>
              <a:ea typeface="Calibri" charset="0"/>
              <a:cs typeface="Times New Roman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s-ES" sz="2400" dirty="0">
                <a:latin typeface="+mj-lt"/>
              </a:rPr>
              <a:t>2300 casos y 380 muertes a finales de 2016</a:t>
            </a:r>
            <a:r>
              <a:rPr lang="es-ES_tradnl" sz="2400" dirty="0">
                <a:latin typeface="+mj-lt"/>
              </a:rPr>
              <a:t> </a:t>
            </a:r>
            <a:endParaRPr lang="es-ES_tradnl" sz="2400" dirty="0" smtClean="0">
              <a:latin typeface="+mj-lt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es-ES_tradnl" sz="2400" dirty="0">
              <a:effectLst/>
              <a:latin typeface="+mj-lt"/>
              <a:ea typeface="Calibri" charset="0"/>
              <a:cs typeface="Times New Roman" charset="0"/>
            </a:endParaRPr>
          </a:p>
          <a:p>
            <a:r>
              <a:rPr lang="es-ES" sz="2400" dirty="0">
                <a:latin typeface="+mj-lt"/>
              </a:rPr>
              <a:t>• La mayoría de los pacientes viven en la pobreza y son </a:t>
            </a:r>
            <a:r>
              <a:rPr lang="es-ES" sz="2400" dirty="0" smtClean="0">
                <a:latin typeface="+mj-lt"/>
              </a:rPr>
              <a:t>niños</a:t>
            </a:r>
          </a:p>
          <a:p>
            <a:endParaRPr lang="es-ES_tradnl" sz="2400" dirty="0">
              <a:latin typeface="+mj-lt"/>
            </a:endParaRPr>
          </a:p>
          <a:p>
            <a:r>
              <a:rPr lang="es-ES" sz="2400" dirty="0">
                <a:latin typeface="+mj-lt"/>
              </a:rPr>
              <a:t>• Las tasas de letalidad son mayores en niños menores de 10 años</a:t>
            </a:r>
            <a:endParaRPr lang="es-ES_tradnl" sz="2400" dirty="0">
              <a:latin typeface="+mj-lt"/>
            </a:endParaRPr>
          </a:p>
          <a:p>
            <a:r>
              <a:rPr lang="es-ES" sz="2400" dirty="0">
                <a:latin typeface="+mj-lt"/>
              </a:rPr>
              <a:t>• Los perros domesticados pueden servir como anfitriones amplificadores para R </a:t>
            </a:r>
            <a:r>
              <a:rPr lang="es-ES" sz="2400" dirty="0" err="1">
                <a:latin typeface="+mj-lt"/>
              </a:rPr>
              <a:t>rickettsii</a:t>
            </a:r>
            <a:r>
              <a:rPr lang="es-ES" sz="2400" dirty="0">
                <a:latin typeface="+mj-lt"/>
              </a:rPr>
              <a:t> y representan la piedra angular</a:t>
            </a:r>
            <a:endParaRPr lang="es-ES_tradnl" sz="2400" dirty="0">
              <a:latin typeface="+mj-lt"/>
            </a:endParaRPr>
          </a:p>
          <a:p>
            <a:r>
              <a:rPr lang="es-ES" sz="2400" dirty="0">
                <a:latin typeface="+mj-lt"/>
              </a:rPr>
              <a:t>anfitrión para cada una de las tres etapas de alimentación de </a:t>
            </a:r>
            <a:r>
              <a:rPr lang="es-ES" sz="2400" dirty="0" err="1">
                <a:latin typeface="+mj-lt"/>
              </a:rPr>
              <a:t>Rhipicephalus</a:t>
            </a:r>
            <a:r>
              <a:rPr lang="es-ES" sz="2400" dirty="0">
                <a:latin typeface="+mj-lt"/>
              </a:rPr>
              <a:t> </a:t>
            </a:r>
            <a:r>
              <a:rPr lang="es-ES" sz="2400" dirty="0" err="1">
                <a:latin typeface="+mj-lt"/>
              </a:rPr>
              <a:t>sanguineus</a:t>
            </a:r>
            <a:r>
              <a:rPr lang="es-ES" sz="2400" dirty="0">
                <a:latin typeface="+mj-lt"/>
              </a:rPr>
              <a:t> sensu lato, el principal</a:t>
            </a:r>
            <a:endParaRPr lang="es-ES_tradnl" sz="2400" dirty="0">
              <a:latin typeface="+mj-lt"/>
            </a:endParaRPr>
          </a:p>
          <a:p>
            <a:r>
              <a:rPr lang="es-ES" sz="2400" dirty="0">
                <a:latin typeface="+mj-lt"/>
              </a:rPr>
              <a:t>marque el vector involucrado en estos brotes</a:t>
            </a:r>
            <a:endParaRPr lang="es-ES_tradnl" sz="2400" dirty="0">
              <a:latin typeface="+mj-lt"/>
            </a:endParaRPr>
          </a:p>
          <a:p>
            <a:r>
              <a:rPr lang="es-ES" sz="2400" dirty="0">
                <a:latin typeface="+mj-lt"/>
              </a:rPr>
              <a:t>• Las epidemias en las comunidades empobrecidas son impulsadas predominantemente por las circunstancias</a:t>
            </a:r>
            <a:endParaRPr lang="es-ES_tradnl" sz="2400" dirty="0">
              <a:latin typeface="+mj-lt"/>
            </a:endParaRPr>
          </a:p>
          <a:p>
            <a:r>
              <a:rPr lang="es-ES" sz="2400" dirty="0">
                <a:latin typeface="+mj-lt"/>
              </a:rPr>
              <a:t>idénticos a los descritos por epidemiólogos mexicanos durante la década de 1940, es decir, grandes</a:t>
            </a:r>
            <a:endParaRPr lang="es-ES_tradnl" sz="2400" dirty="0">
              <a:latin typeface="+mj-lt"/>
            </a:endParaRPr>
          </a:p>
          <a:p>
            <a:r>
              <a:rPr lang="es-ES" sz="2400" dirty="0">
                <a:latin typeface="+mj-lt"/>
              </a:rPr>
              <a:t>número de perros que deambulan libremente y de garrapatas de búsqueda del huésped R </a:t>
            </a:r>
            <a:r>
              <a:rPr lang="es-ES" sz="2400" dirty="0" err="1">
                <a:latin typeface="+mj-lt"/>
              </a:rPr>
              <a:t>sanguineus</a:t>
            </a:r>
            <a:r>
              <a:rPr lang="es-ES" sz="2400" dirty="0">
                <a:latin typeface="+mj-lt"/>
              </a:rPr>
              <a:t> sensu </a:t>
            </a:r>
            <a:r>
              <a:rPr lang="es-ES" sz="2400">
                <a:latin typeface="+mj-lt"/>
              </a:rPr>
              <a:t>lato </a:t>
            </a:r>
            <a:r>
              <a:rPr lang="es-ES" sz="2400" smtClean="0">
                <a:latin typeface="+mj-lt"/>
              </a:rPr>
              <a:t>en ajustes </a:t>
            </a:r>
            <a:r>
              <a:rPr lang="es-ES" sz="2400" dirty="0" err="1">
                <a:latin typeface="+mj-lt"/>
              </a:rPr>
              <a:t>peridomésticos</a:t>
            </a:r>
            <a:endParaRPr lang="es-ES_tradnl" sz="2400" dirty="0">
              <a:latin typeface="+mj-lt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es-ES_tradnl" sz="2400" dirty="0">
              <a:effectLst/>
              <a:latin typeface="+mj-lt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12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75013" y="662049"/>
            <a:ext cx="6548438" cy="886968"/>
          </a:xfrm>
        </p:spPr>
        <p:txBody>
          <a:bodyPr/>
          <a:lstStyle/>
          <a:p>
            <a:r>
              <a:rPr lang="en-US" sz="4000" b="1" dirty="0" smtClean="0">
                <a:solidFill>
                  <a:srgbClr val="002060"/>
                </a:solidFill>
              </a:rPr>
              <a:t>F</a:t>
            </a:r>
            <a:r>
              <a:rPr lang="es-ES_tradnl" sz="4000" b="1" dirty="0" err="1" smtClean="0">
                <a:solidFill>
                  <a:srgbClr val="002060"/>
                </a:solidFill>
              </a:rPr>
              <a:t>iebre</a:t>
            </a:r>
            <a:r>
              <a:rPr lang="es-ES_tradnl" sz="4000" b="1" dirty="0" smtClean="0">
                <a:solidFill>
                  <a:srgbClr val="002060"/>
                </a:solidFill>
              </a:rPr>
              <a:t> de las montañas rocallosas en México</a:t>
            </a:r>
            <a:endParaRPr lang="es-ES_tradnl" sz="4000" b="1" dirty="0">
              <a:solidFill>
                <a:srgbClr val="002060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74072" y="1278092"/>
            <a:ext cx="8484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ES_tradnl" sz="2400" dirty="0">
              <a:latin typeface="+mj-lt"/>
            </a:endParaRPr>
          </a:p>
          <a:p>
            <a:pPr algn="just"/>
            <a:r>
              <a:rPr lang="es-ES" sz="2400" dirty="0">
                <a:latin typeface="+mj-lt"/>
              </a:rPr>
              <a:t>• Las tasas de letalidad son mayores en niños menores de 10 </a:t>
            </a:r>
            <a:r>
              <a:rPr lang="es-ES" sz="2400" dirty="0" smtClean="0">
                <a:latin typeface="+mj-lt"/>
              </a:rPr>
              <a:t>años</a:t>
            </a:r>
          </a:p>
          <a:p>
            <a:pPr algn="just"/>
            <a:endParaRPr lang="es-ES_tradnl" sz="2400" dirty="0">
              <a:latin typeface="+mj-lt"/>
            </a:endParaRPr>
          </a:p>
          <a:p>
            <a:pPr algn="just"/>
            <a:r>
              <a:rPr lang="es-ES" sz="2400" dirty="0">
                <a:latin typeface="+mj-lt"/>
              </a:rPr>
              <a:t>• Los perros </a:t>
            </a:r>
            <a:r>
              <a:rPr lang="es-ES" sz="2400" dirty="0" smtClean="0">
                <a:latin typeface="+mj-lt"/>
              </a:rPr>
              <a:t>son anfitriones para </a:t>
            </a:r>
            <a:r>
              <a:rPr lang="es-ES" sz="2400" b="1" i="1" dirty="0" smtClean="0">
                <a:latin typeface="+mj-lt"/>
              </a:rPr>
              <a:t>R </a:t>
            </a:r>
            <a:r>
              <a:rPr lang="es-ES" sz="2400" b="1" i="1" dirty="0" err="1">
                <a:latin typeface="+mj-lt"/>
              </a:rPr>
              <a:t>rickettsii</a:t>
            </a:r>
            <a:r>
              <a:rPr lang="es-ES" sz="2400" b="1" i="1" dirty="0">
                <a:latin typeface="+mj-lt"/>
              </a:rPr>
              <a:t> </a:t>
            </a:r>
            <a:r>
              <a:rPr lang="es-ES" sz="2400" dirty="0">
                <a:latin typeface="+mj-lt"/>
              </a:rPr>
              <a:t>y representan </a:t>
            </a:r>
            <a:r>
              <a:rPr lang="es-ES" sz="2400" dirty="0" smtClean="0">
                <a:latin typeface="+mj-lt"/>
              </a:rPr>
              <a:t>el hospedero para  </a:t>
            </a:r>
            <a:r>
              <a:rPr lang="es-ES" sz="2400" b="1" i="1" dirty="0" err="1" smtClean="0">
                <a:latin typeface="+mj-lt"/>
              </a:rPr>
              <a:t>Rhipicephalus</a:t>
            </a:r>
            <a:r>
              <a:rPr lang="es-ES" sz="2400" b="1" i="1" dirty="0" smtClean="0">
                <a:latin typeface="+mj-lt"/>
              </a:rPr>
              <a:t> </a:t>
            </a:r>
            <a:r>
              <a:rPr lang="es-ES" sz="2400" b="1" i="1" dirty="0" err="1" smtClean="0">
                <a:latin typeface="+mj-lt"/>
              </a:rPr>
              <a:t>sanguineus</a:t>
            </a:r>
            <a:r>
              <a:rPr lang="es-ES" sz="2400" b="1" i="1" dirty="0" smtClean="0">
                <a:latin typeface="+mj-lt"/>
              </a:rPr>
              <a:t>.</a:t>
            </a:r>
          </a:p>
          <a:p>
            <a:pPr algn="just"/>
            <a:endParaRPr lang="es-ES" sz="2400" dirty="0" smtClean="0">
              <a:latin typeface="+mj-lt"/>
            </a:endParaRPr>
          </a:p>
          <a:p>
            <a:pPr algn="just"/>
            <a:r>
              <a:rPr lang="es-ES" sz="2400" dirty="0" smtClean="0">
                <a:latin typeface="+mj-lt"/>
              </a:rPr>
              <a:t>• </a:t>
            </a:r>
            <a:r>
              <a:rPr lang="es-ES" sz="2400" dirty="0">
                <a:latin typeface="+mj-lt"/>
              </a:rPr>
              <a:t>Las epidemias </a:t>
            </a:r>
            <a:r>
              <a:rPr lang="es-ES" sz="2400" dirty="0" smtClean="0">
                <a:latin typeface="+mj-lt"/>
              </a:rPr>
              <a:t>en </a:t>
            </a:r>
            <a:r>
              <a:rPr lang="es-ES" sz="2400" dirty="0">
                <a:latin typeface="+mj-lt"/>
              </a:rPr>
              <a:t>comunidades </a:t>
            </a:r>
            <a:r>
              <a:rPr lang="es-ES" sz="2400" dirty="0" smtClean="0">
                <a:latin typeface="+mj-lt"/>
              </a:rPr>
              <a:t>“pobres” : </a:t>
            </a:r>
            <a:r>
              <a:rPr lang="es-ES" sz="2400" b="1" u="sng" dirty="0" smtClean="0">
                <a:latin typeface="+mj-lt"/>
              </a:rPr>
              <a:t>denominador común descrito </a:t>
            </a:r>
            <a:r>
              <a:rPr lang="es-ES" sz="2400" b="1" u="sng" dirty="0">
                <a:latin typeface="+mj-lt"/>
              </a:rPr>
              <a:t>por epidemiólogos mexicanos durante la década de </a:t>
            </a:r>
            <a:r>
              <a:rPr lang="es-ES" sz="2400" b="1" u="sng" dirty="0" smtClean="0">
                <a:latin typeface="+mj-lt"/>
              </a:rPr>
              <a:t>1940.</a:t>
            </a:r>
          </a:p>
          <a:p>
            <a:pPr algn="just"/>
            <a:endParaRPr lang="es-ES" sz="2400" dirty="0" smtClean="0">
              <a:latin typeface="+mj-lt"/>
            </a:endParaRPr>
          </a:p>
          <a:p>
            <a:pPr marL="342900" indent="-342900" algn="just">
              <a:buFont typeface="Arial" charset="0"/>
              <a:buChar char="•"/>
            </a:pPr>
            <a:r>
              <a:rPr lang="es-ES" sz="2400" dirty="0" smtClean="0">
                <a:latin typeface="+mj-lt"/>
              </a:rPr>
              <a:t>Grandes</a:t>
            </a:r>
            <a:r>
              <a:rPr lang="es-ES_tradnl" sz="2400" dirty="0">
                <a:latin typeface="+mj-lt"/>
              </a:rPr>
              <a:t> </a:t>
            </a:r>
            <a:r>
              <a:rPr lang="es-ES" sz="2400" dirty="0" smtClean="0">
                <a:latin typeface="+mj-lt"/>
              </a:rPr>
              <a:t>números </a:t>
            </a:r>
            <a:r>
              <a:rPr lang="es-ES" sz="2400" dirty="0">
                <a:latin typeface="+mj-lt"/>
              </a:rPr>
              <a:t>de perros que deambulan libremente y de garrapatas de búsqueda </a:t>
            </a:r>
            <a:r>
              <a:rPr lang="es-ES" sz="2400" dirty="0" smtClean="0">
                <a:latin typeface="+mj-lt"/>
              </a:rPr>
              <a:t>del huésped.</a:t>
            </a:r>
            <a:endParaRPr lang="es-ES_tradnl" sz="2400" dirty="0">
              <a:effectLst/>
              <a:latin typeface="+mj-lt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17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984" y="1762364"/>
            <a:ext cx="8266032" cy="397376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6071"/>
            <a:ext cx="9144000" cy="188843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b="60676"/>
          <a:stretch/>
        </p:blipFill>
        <p:spPr>
          <a:xfrm>
            <a:off x="7032626" y="5916599"/>
            <a:ext cx="1672390" cy="544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16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50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5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458"/>
            <a:ext cx="9119428" cy="565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03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454" y="228600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0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458"/>
            <a:ext cx="9144000" cy="5788304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526632" y="6394620"/>
            <a:ext cx="6617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b="1" i="1" dirty="0">
                <a:latin typeface="Palatino" charset="0"/>
              </a:rPr>
              <a:t>salud </a:t>
            </a:r>
            <a:r>
              <a:rPr lang="es-ES_tradnl" b="1" i="1" dirty="0" err="1">
                <a:latin typeface="Palatino" charset="0"/>
              </a:rPr>
              <a:t>pública</a:t>
            </a:r>
            <a:r>
              <a:rPr lang="es-ES_tradnl" b="1" i="1" dirty="0">
                <a:latin typeface="Palatino" charset="0"/>
              </a:rPr>
              <a:t> de </a:t>
            </a:r>
            <a:r>
              <a:rPr lang="es-ES_tradnl" b="1" i="1" dirty="0" err="1">
                <a:latin typeface="Palatino" charset="0"/>
              </a:rPr>
              <a:t>méxico</a:t>
            </a:r>
            <a:r>
              <a:rPr lang="es-ES_tradnl" b="1" i="1" dirty="0">
                <a:latin typeface="Palatino" charset="0"/>
              </a:rPr>
              <a:t> / vol. 58, no. 3, mayo-junio de 2016 </a:t>
            </a:r>
            <a:endParaRPr lang="es-ES_tradnl" b="1" dirty="0"/>
          </a:p>
        </p:txBody>
      </p:sp>
    </p:spTree>
    <p:extLst>
      <p:ext uri="{BB962C8B-B14F-4D97-AF65-F5344CB8AC3E}">
        <p14:creationId xmlns:p14="http://schemas.microsoft.com/office/powerpoint/2010/main" val="47088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2979"/>
            <a:ext cx="9144000" cy="5871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98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m</a:t>
            </a:r>
            <a:endParaRPr lang="es-ES_tradnl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6721"/>
            <a:ext cx="8944237" cy="666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8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4800" b="1" dirty="0" err="1" smtClean="0">
                <a:solidFill>
                  <a:srgbClr val="002060"/>
                </a:solidFill>
              </a:rPr>
              <a:t>Rickettsias</a:t>
            </a:r>
            <a:endParaRPr lang="es-ES_tradnl" sz="48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879889"/>
            <a:ext cx="5715000" cy="4105275"/>
          </a:xfrm>
        </p:spPr>
        <p:txBody>
          <a:bodyPr>
            <a:noAutofit/>
          </a:bodyPr>
          <a:lstStyle/>
          <a:p>
            <a:r>
              <a:rPr lang="es-ES_tradnl" sz="2400" b="1" dirty="0" smtClean="0"/>
              <a:t>Bacterias </a:t>
            </a:r>
            <a:r>
              <a:rPr lang="es-ES_tradnl" sz="2400" b="1" dirty="0" err="1" smtClean="0"/>
              <a:t>gramnegativas</a:t>
            </a:r>
            <a:r>
              <a:rPr lang="es-ES_tradnl" sz="2400" b="1" dirty="0" smtClean="0"/>
              <a:t> de </a:t>
            </a:r>
            <a:r>
              <a:rPr lang="es-ES_tradnl" sz="2400" b="1" dirty="0" err="1" smtClean="0"/>
              <a:t>pequeño</a:t>
            </a:r>
            <a:r>
              <a:rPr lang="es-ES_tradnl" sz="2400" b="1" dirty="0" smtClean="0"/>
              <a:t> </a:t>
            </a:r>
            <a:r>
              <a:rPr lang="es-ES_tradnl" sz="2400" b="1" dirty="0" err="1" smtClean="0"/>
              <a:t>tamaño</a:t>
            </a:r>
            <a:r>
              <a:rPr lang="es-ES_tradnl" sz="2400" b="1" dirty="0" smtClean="0"/>
              <a:t>, asociadas con </a:t>
            </a:r>
            <a:r>
              <a:rPr lang="es-ES_tradnl" sz="2400" b="1" dirty="0" err="1" smtClean="0"/>
              <a:t>artrópodos</a:t>
            </a:r>
            <a:r>
              <a:rPr lang="es-ES_tradnl" sz="2400" b="1" dirty="0" smtClean="0"/>
              <a:t> y que necesitan a una célula eucariota para su crecimiento</a:t>
            </a:r>
          </a:p>
          <a:p>
            <a:r>
              <a:rPr lang="es-ES_tradnl" sz="2400" b="1" dirty="0" smtClean="0"/>
              <a:t>Intracelulares </a:t>
            </a:r>
            <a:r>
              <a:rPr lang="es-ES_tradnl" sz="2400" b="1" dirty="0"/>
              <a:t>asociadas a </a:t>
            </a:r>
            <a:r>
              <a:rPr lang="es-ES_tradnl" sz="2400" b="1" dirty="0" err="1"/>
              <a:t>huéspedes</a:t>
            </a:r>
            <a:r>
              <a:rPr lang="es-ES_tradnl" sz="2400" b="1" dirty="0"/>
              <a:t> </a:t>
            </a:r>
            <a:r>
              <a:rPr lang="es-ES_tradnl" sz="2400" b="1" dirty="0" smtClean="0"/>
              <a:t>eucariotas</a:t>
            </a:r>
          </a:p>
          <a:p>
            <a:r>
              <a:rPr lang="en-US" sz="2400" b="1" dirty="0" smtClean="0"/>
              <a:t>S</a:t>
            </a:r>
            <a:r>
              <a:rPr lang="es-ES_tradnl" sz="2400" b="1" dirty="0" err="1" smtClean="0"/>
              <a:t>obrevive</a:t>
            </a:r>
            <a:r>
              <a:rPr lang="es-ES_tradnl" sz="2400" b="1" dirty="0" smtClean="0"/>
              <a:t> </a:t>
            </a:r>
            <a:r>
              <a:rPr lang="es-ES_tradnl" sz="2400" b="1" dirty="0"/>
              <a:t>pobremente fuera del </a:t>
            </a:r>
            <a:r>
              <a:rPr lang="es-ES_tradnl" sz="2400" b="1" dirty="0" smtClean="0"/>
              <a:t>vector</a:t>
            </a:r>
          </a:p>
          <a:p>
            <a:r>
              <a:rPr lang="en-US" sz="2400" b="1" dirty="0" smtClean="0"/>
              <a:t>I</a:t>
            </a:r>
            <a:r>
              <a:rPr lang="es-ES_tradnl" sz="2400" b="1" dirty="0" err="1" smtClean="0"/>
              <a:t>nfección</a:t>
            </a:r>
            <a:r>
              <a:rPr lang="es-ES_tradnl" sz="2400" b="1" dirty="0" smtClean="0"/>
              <a:t> en el humano por mordedura de </a:t>
            </a:r>
            <a:r>
              <a:rPr lang="es-ES_tradnl" sz="2400" b="1" dirty="0" err="1" smtClean="0"/>
              <a:t>artropodo</a:t>
            </a:r>
            <a:endParaRPr lang="es-ES_tradnl" sz="24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739" y="1843364"/>
            <a:ext cx="2838943" cy="41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7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77" y="469232"/>
            <a:ext cx="8581948" cy="484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55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08" y="20694"/>
            <a:ext cx="8555617" cy="639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5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4726" y="565484"/>
            <a:ext cx="6634695" cy="886968"/>
          </a:xfrm>
        </p:spPr>
        <p:txBody>
          <a:bodyPr/>
          <a:lstStyle/>
          <a:p>
            <a:r>
              <a:rPr lang="es-ES_tradnl" sz="4000" b="1" dirty="0" err="1" smtClean="0">
                <a:solidFill>
                  <a:srgbClr val="002060"/>
                </a:solidFill>
              </a:rPr>
              <a:t>Rickettsiosis</a:t>
            </a:r>
            <a:r>
              <a:rPr lang="es-ES_tradnl" sz="4000" b="1" dirty="0" smtClean="0">
                <a:solidFill>
                  <a:srgbClr val="002060"/>
                </a:solidFill>
              </a:rPr>
              <a:t>: Tratamiento</a:t>
            </a:r>
            <a:endParaRPr lang="es-ES_tradnl" sz="4000" b="1" dirty="0">
              <a:solidFill>
                <a:srgbClr val="002060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764726" y="1612231"/>
            <a:ext cx="31036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400" b="1" smtClean="0"/>
              <a:t>Doxiciclina</a:t>
            </a:r>
            <a:endParaRPr lang="es-ES_tradnl" sz="4400" b="1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356" y="2381672"/>
            <a:ext cx="6423579" cy="425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074"/>
            <a:ext cx="9144000" cy="286576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5980" y="4282214"/>
            <a:ext cx="7158789" cy="24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95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_tradnl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221"/>
            <a:ext cx="9144000" cy="621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16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5891"/>
            <a:ext cx="9144000" cy="2346217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32346" y="469231"/>
            <a:ext cx="5099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b="1" smtClean="0"/>
              <a:t>CONCLUSIONES</a:t>
            </a:r>
            <a:endParaRPr lang="es-ES_tradnl" sz="4800" b="1"/>
          </a:p>
        </p:txBody>
      </p:sp>
    </p:spTree>
    <p:extLst>
      <p:ext uri="{BB962C8B-B14F-4D97-AF65-F5344CB8AC3E}">
        <p14:creationId xmlns:p14="http://schemas.microsoft.com/office/powerpoint/2010/main" val="141074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16567" y="1705307"/>
            <a:ext cx="8843211" cy="5152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charset="0"/>
              <a:buChar char="•"/>
            </a:pPr>
            <a:r>
              <a:rPr lang="es-MX" sz="32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En México </a:t>
            </a:r>
            <a:r>
              <a:rPr lang="es-MX" sz="32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reconocemos que </a:t>
            </a:r>
            <a:r>
              <a:rPr lang="es-MX" sz="32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hay rickettsiosis y sus vectores en todo el </a:t>
            </a:r>
            <a:r>
              <a:rPr lang="es-MX" sz="32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país.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s-MX" sz="3200" dirty="0" smtClean="0">
              <a:solidFill>
                <a:srgbClr val="222222"/>
              </a:solidFill>
              <a:latin typeface="Arial" charset="0"/>
              <a:ea typeface="Times New Roman" charset="0"/>
              <a:cs typeface="Times New Roman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Arial" charset="0"/>
              <a:buChar char="•"/>
            </a:pPr>
            <a:r>
              <a:rPr lang="es-MX" sz="32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En </a:t>
            </a:r>
            <a:r>
              <a:rPr lang="es-MX" sz="32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2015 la DGE estableció un sistema especial de vigilancia de las rickettsiosis y el InDRE y la Red de Laboratorios de Salud Pública mejoraron la capacidad diagnóstica por laboratorio. </a:t>
            </a:r>
            <a:endParaRPr lang="es-ES_tradnl" sz="3200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MX" sz="32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s-ES_tradnl" sz="3200" dirty="0">
              <a:latin typeface="Calibri" charset="0"/>
              <a:ea typeface="Calibri" charset="0"/>
              <a:cs typeface="Times New Roman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16567" y="336884"/>
            <a:ext cx="5099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b="1" smtClean="0"/>
              <a:t>CONCLUSIONES</a:t>
            </a:r>
            <a:endParaRPr lang="es-ES_tradnl" sz="4800" b="1"/>
          </a:p>
        </p:txBody>
      </p:sp>
    </p:spTree>
    <p:extLst>
      <p:ext uri="{BB962C8B-B14F-4D97-AF65-F5344CB8AC3E}">
        <p14:creationId xmlns:p14="http://schemas.microsoft.com/office/powerpoint/2010/main" val="151929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20315" y="1047029"/>
            <a:ext cx="8843211" cy="4670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MX" sz="20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s-ES_tradnl" sz="2000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MX" sz="20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Aún hay limitaciones:</a:t>
            </a:r>
            <a:r>
              <a:rPr lang="es-MX" sz="20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s-ES_tradnl" sz="2000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MX" sz="20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  </a:t>
            </a:r>
            <a:endParaRPr lang="es-ES_tradnl" sz="2000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s-MX" sz="20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Las condiciones sociales y económicas persisten y empeoran: pobreza, desinformación, vivienda de mala calidad, saneamiento precario, etc. </a:t>
            </a:r>
            <a:endParaRPr lang="es-ES_tradnl" sz="2000" dirty="0">
              <a:latin typeface="Calibri" charset="0"/>
              <a:ea typeface="Calibri" charset="0"/>
              <a:cs typeface="Times New Roman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s-MX" sz="20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El diseño y operación del sistema nacional de vigilancia epidemiológica (SINAVE</a:t>
            </a:r>
            <a:r>
              <a:rPr lang="es-MX" sz="20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) </a:t>
            </a:r>
            <a:r>
              <a:rPr lang="es-MX" sz="20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de México </a:t>
            </a:r>
            <a:r>
              <a:rPr lang="es-MX" sz="20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sigue un modelo </a:t>
            </a:r>
            <a:r>
              <a:rPr lang="es-MX" sz="20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conceptual muy poco útil para monitorizar y estimar adecuadamente la magnitud del problema, alertar sobre la emergencia local de enfermedad, identificar determinantes modificables, orientar la respuesta de salud pública, evaluar la efectividad de intervenciones, programas y políticas, </a:t>
            </a:r>
            <a:r>
              <a:rPr lang="es-MX" sz="20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etc…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s-MX" sz="20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No </a:t>
            </a:r>
            <a:r>
              <a:rPr lang="es-MX" sz="20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tenemos un enfoque multidisciplinario del problema y las </a:t>
            </a:r>
            <a:r>
              <a:rPr lang="es-MX" sz="20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soluciones.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lphaUcPeriod"/>
            </a:pPr>
            <a:r>
              <a:rPr lang="es-MX" sz="20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Visión </a:t>
            </a:r>
            <a:r>
              <a:rPr lang="es-MX" sz="20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narrativa, histórica o demasiado </a:t>
            </a:r>
            <a:r>
              <a:rPr lang="es-MX" sz="20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general</a:t>
            </a:r>
            <a:r>
              <a:rPr lang="es-MX" sz="20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.</a:t>
            </a:r>
            <a:endParaRPr lang="es-ES_tradnl" sz="2000" dirty="0"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16567" y="336884"/>
            <a:ext cx="50992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4800" b="1" smtClean="0"/>
              <a:t>CONCLUSIONES</a:t>
            </a:r>
            <a:endParaRPr lang="es-ES_tradnl" sz="4800" b="1"/>
          </a:p>
        </p:txBody>
      </p:sp>
    </p:spTree>
    <p:extLst>
      <p:ext uri="{BB962C8B-B14F-4D97-AF65-F5344CB8AC3E}">
        <p14:creationId xmlns:p14="http://schemas.microsoft.com/office/powerpoint/2010/main" val="105368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433137" y="1492164"/>
            <a:ext cx="8518358" cy="5015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MX" sz="2800" b="1" u="sng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Elementos clave</a:t>
            </a:r>
            <a:r>
              <a:rPr lang="es-MX" sz="2800" b="1" u="sng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MX" sz="28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 </a:t>
            </a:r>
            <a:r>
              <a:rPr lang="es-MX" sz="28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a) </a:t>
            </a:r>
            <a:r>
              <a:rPr lang="es-MX" sz="28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Identificar </a:t>
            </a:r>
            <a:r>
              <a:rPr lang="es-MX" sz="28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tempranamente a las garrapatas y los signos clínicos de infección </a:t>
            </a:r>
            <a:r>
              <a:rPr lang="es-MX" sz="2800" dirty="0" smtClean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y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s-ES_tradnl" sz="2800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MX" sz="28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 b) tratamiento de casos sospechosos con doxiciclina muy tempranamente (&lt; 5 días) sin esperar al diagnóstico por laboratorio.</a:t>
            </a:r>
            <a:endParaRPr lang="es-ES_tradnl" sz="2800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MX" sz="28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s-ES_tradnl" sz="2800" dirty="0">
              <a:latin typeface="Calibri" charset="0"/>
              <a:ea typeface="Calibri" charset="0"/>
              <a:cs typeface="Times New Roman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s-MX" sz="2800" dirty="0">
                <a:solidFill>
                  <a:srgbClr val="222222"/>
                </a:solidFill>
                <a:latin typeface="Arial" charset="0"/>
                <a:ea typeface="Times New Roman" charset="0"/>
                <a:cs typeface="Times New Roman" charset="0"/>
              </a:rPr>
              <a:t>Te comparto algunas referencias que podrían ser útiles:</a:t>
            </a:r>
            <a:endParaRPr lang="es-ES_tradnl" sz="2800" dirty="0"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5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1511787"/>
            <a:ext cx="76193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dirty="0">
                <a:latin typeface="Helvetica" charset="0"/>
              </a:rPr>
              <a:t>1. </a:t>
            </a:r>
            <a:r>
              <a:rPr lang="es-ES_tradnl" sz="3200" b="1" dirty="0" err="1">
                <a:latin typeface="Helvetica" charset="0"/>
              </a:rPr>
              <a:t>Ticks</a:t>
            </a:r>
            <a:r>
              <a:rPr lang="es-ES_tradnl" sz="3200" dirty="0">
                <a:latin typeface="Helvetica" charset="0"/>
              </a:rPr>
              <a:t>. </a:t>
            </a:r>
            <a:r>
              <a:rPr lang="es-ES_tradnl" sz="3200" dirty="0">
                <a:latin typeface="Helvetica" charset="0"/>
                <a:hlinkClick r:id="rId2"/>
              </a:rPr>
              <a:t>https://www.cdc.gov/ticks/</a:t>
            </a:r>
            <a:endParaRPr lang="es-ES_tradnl" sz="3200" dirty="0"/>
          </a:p>
        </p:txBody>
      </p:sp>
      <p:sp>
        <p:nvSpPr>
          <p:cNvPr id="3" name="Rectángulo 2"/>
          <p:cNvSpPr/>
          <p:nvPr/>
        </p:nvSpPr>
        <p:spPr>
          <a:xfrm>
            <a:off x="-1" y="2576446"/>
            <a:ext cx="91440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800" dirty="0">
                <a:latin typeface="Helvetica" charset="0"/>
                <a:hlinkClick r:id="rId3"/>
              </a:rPr>
              <a:t>https://www.cdc.gov/mmwr/volumes/65/rr/rr6502a1.htm</a:t>
            </a:r>
            <a:r>
              <a:rPr lang="es-ES_tradnl" sz="2800" dirty="0">
                <a:solidFill>
                  <a:srgbClr val="000000"/>
                </a:solidFill>
                <a:latin typeface="Helvetica" charset="0"/>
              </a:rPr>
              <a:t> </a:t>
            </a:r>
            <a:endParaRPr lang="es-ES_tradnl" sz="2800" dirty="0"/>
          </a:p>
        </p:txBody>
      </p:sp>
      <p:sp>
        <p:nvSpPr>
          <p:cNvPr id="4" name="Rectángulo 3"/>
          <p:cNvSpPr/>
          <p:nvPr/>
        </p:nvSpPr>
        <p:spPr>
          <a:xfrm>
            <a:off x="84220" y="3579550"/>
            <a:ext cx="88191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400" dirty="0">
                <a:hlinkClick r:id="rId4"/>
              </a:rPr>
              <a:t>http://www.cenaprece.salud.gob.mx/programas/interior/zoonosis/descargas/pdf/ActualizacionEpidemiologicaRickettsiosisBC.pdf</a:t>
            </a:r>
            <a:endParaRPr lang="es-ES_tradnl" sz="2400" dirty="0"/>
          </a:p>
        </p:txBody>
      </p:sp>
      <p:sp>
        <p:nvSpPr>
          <p:cNvPr id="5" name="Rectángulo 4"/>
          <p:cNvSpPr/>
          <p:nvPr/>
        </p:nvSpPr>
        <p:spPr>
          <a:xfrm>
            <a:off x="84219" y="5139172"/>
            <a:ext cx="88191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800" dirty="0">
                <a:latin typeface="Helvetica" charset="0"/>
                <a:hlinkClick r:id="rId5"/>
              </a:rPr>
              <a:t>https://www.dropbox.com/sh/s0jjs4vcskpkute/AABYJiKt6_iCXWEVWKHNfGFsa?dl=0</a:t>
            </a:r>
            <a:endParaRPr lang="es-ES_tradnl" sz="2800" dirty="0"/>
          </a:p>
        </p:txBody>
      </p:sp>
    </p:spTree>
    <p:extLst>
      <p:ext uri="{BB962C8B-B14F-4D97-AF65-F5344CB8AC3E}">
        <p14:creationId xmlns:p14="http://schemas.microsoft.com/office/powerpoint/2010/main" val="89317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4002" y="768927"/>
            <a:ext cx="4948238" cy="886968"/>
          </a:xfrm>
        </p:spPr>
        <p:txBody>
          <a:bodyPr/>
          <a:lstStyle/>
          <a:p>
            <a:r>
              <a:rPr lang="es-ES_tradnl" sz="4800" b="1" dirty="0" err="1">
                <a:solidFill>
                  <a:srgbClr val="002060"/>
                </a:solidFill>
              </a:rPr>
              <a:t>Rickettsias</a:t>
            </a:r>
            <a:endParaRPr lang="es-ES_tradnl" sz="48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_tradnl" sz="2800" b="1" dirty="0" smtClean="0"/>
              <a:t>Pequeñas bacterias (0.3 </a:t>
            </a:r>
            <a:r>
              <a:rPr lang="es-ES_tradnl" sz="2800" b="1" dirty="0" err="1" smtClean="0"/>
              <a:t>μm</a:t>
            </a:r>
            <a:r>
              <a:rPr lang="es-ES_tradnl" sz="2800" b="1" dirty="0" smtClean="0"/>
              <a:t> × 1 </a:t>
            </a:r>
            <a:r>
              <a:rPr lang="es-ES_tradnl" sz="2800" b="1" dirty="0" err="1" smtClean="0"/>
              <a:t>to</a:t>
            </a:r>
            <a:r>
              <a:rPr lang="es-ES_tradnl" sz="2800" b="1" dirty="0" smtClean="0"/>
              <a:t> 2 </a:t>
            </a:r>
            <a:r>
              <a:rPr lang="es-ES_tradnl" sz="2800" b="1" dirty="0" err="1" smtClean="0"/>
              <a:t>μm</a:t>
            </a:r>
            <a:r>
              <a:rPr lang="es-ES_tradnl" sz="2800" b="1" dirty="0" smtClean="0"/>
              <a:t>)</a:t>
            </a:r>
          </a:p>
          <a:p>
            <a:r>
              <a:rPr lang="es-ES_tradnl" sz="2800" b="1" dirty="0" err="1" smtClean="0"/>
              <a:t>Pleomorficas</a:t>
            </a:r>
            <a:endParaRPr lang="es-ES_tradnl" sz="2800" b="1" dirty="0" smtClean="0"/>
          </a:p>
          <a:p>
            <a:r>
              <a:rPr lang="es-ES_tradnl" sz="2800" b="1" dirty="0" smtClean="0"/>
              <a:t>Bacilos </a:t>
            </a:r>
            <a:r>
              <a:rPr lang="es-ES_tradnl" sz="2800" b="1" dirty="0" err="1" smtClean="0"/>
              <a:t>gram</a:t>
            </a:r>
            <a:r>
              <a:rPr lang="es-ES_tradnl" sz="2800" b="1" dirty="0" smtClean="0"/>
              <a:t> negativos</a:t>
            </a:r>
          </a:p>
          <a:p>
            <a:r>
              <a:rPr lang="es-ES_tradnl" sz="2800" b="1" dirty="0" smtClean="0"/>
              <a:t>Replicación por </a:t>
            </a:r>
            <a:r>
              <a:rPr lang="es-ES_tradnl" sz="2800" b="1" dirty="0" err="1" smtClean="0"/>
              <a:t>fusion</a:t>
            </a:r>
            <a:r>
              <a:rPr lang="es-ES_tradnl" sz="2800" b="1" dirty="0" smtClean="0"/>
              <a:t> binaria en el citoplasma del hospedero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22" y="2020888"/>
            <a:ext cx="2923682" cy="219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39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505327" y="1076470"/>
            <a:ext cx="8458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2400" dirty="0">
                <a:solidFill>
                  <a:srgbClr val="000000"/>
                </a:solidFill>
                <a:latin typeface="Helvetica" charset="0"/>
              </a:rPr>
              <a:t>Espero que esto sea útil.</a:t>
            </a:r>
          </a:p>
          <a:p>
            <a:r>
              <a:rPr lang="es-ES_tradnl" sz="2400" dirty="0">
                <a:solidFill>
                  <a:srgbClr val="000000"/>
                </a:solidFill>
                <a:latin typeface="Helvetica" charset="0"/>
              </a:rPr>
              <a:t/>
            </a:r>
            <a:br>
              <a:rPr lang="es-ES_tradnl" sz="2400" dirty="0">
                <a:solidFill>
                  <a:srgbClr val="000000"/>
                </a:solidFill>
                <a:latin typeface="Helvetica" charset="0"/>
              </a:rPr>
            </a:br>
            <a:endParaRPr lang="es-ES_tradnl" sz="2400" dirty="0">
              <a:solidFill>
                <a:srgbClr val="000000"/>
              </a:solidFill>
              <a:latin typeface="Helvetica" charset="0"/>
            </a:endParaRPr>
          </a:p>
          <a:p>
            <a:r>
              <a:rPr lang="es-ES_tradnl" sz="2400" dirty="0">
                <a:solidFill>
                  <a:srgbClr val="000000"/>
                </a:solidFill>
                <a:latin typeface="Helvetica" charset="0"/>
              </a:rPr>
              <a:t>¿vas a ir al Congreso AMIMC 2018 en Mérida? Hemos invitado al Dr. David Walker de UTMB a dar una presentación sobre las </a:t>
            </a:r>
            <a:r>
              <a:rPr lang="es-ES_tradnl" sz="2400" dirty="0" err="1">
                <a:solidFill>
                  <a:srgbClr val="000000"/>
                </a:solidFill>
                <a:latin typeface="Helvetica" charset="0"/>
              </a:rPr>
              <a:t>rickettsiosis</a:t>
            </a:r>
            <a:r>
              <a:rPr lang="es-ES_tradnl" sz="2400" dirty="0">
                <a:solidFill>
                  <a:srgbClr val="000000"/>
                </a:solidFill>
                <a:latin typeface="Helvetica" charset="0"/>
              </a:rPr>
              <a:t>. El Dr. Walker es un patólogo muy experimentado experto en </a:t>
            </a:r>
            <a:r>
              <a:rPr lang="es-ES_tradnl" sz="2400" dirty="0" err="1">
                <a:solidFill>
                  <a:srgbClr val="000000"/>
                </a:solidFill>
                <a:latin typeface="Helvetica" charset="0"/>
              </a:rPr>
              <a:t>rickettsiosis</a:t>
            </a:r>
            <a:r>
              <a:rPr lang="es-ES_tradnl" sz="2400" dirty="0">
                <a:solidFill>
                  <a:srgbClr val="000000"/>
                </a:solidFill>
                <a:latin typeface="Helvetica" charset="0"/>
              </a:rPr>
              <a:t> que ha trabajado mucho en el tema en EUA y el mundo, incluido México. Hemos estado platicando con él de armar una propuesta de investigación para estudiar más sistemáticamente la epidemiología de estas enfermedades en México y buscar oportunidades concretas para la prevención y control. Si te interesa, podemos platicarlo en Mérida.</a:t>
            </a:r>
            <a:endParaRPr lang="es-ES_tradnl" sz="2400" b="0" i="0" dirty="0">
              <a:solidFill>
                <a:srgbClr val="000000"/>
              </a:solidFill>
              <a:effectLst/>
              <a:latin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3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96681"/>
            <a:ext cx="9144000" cy="327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8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263" y="697676"/>
            <a:ext cx="4948238" cy="886968"/>
          </a:xfrm>
        </p:spPr>
        <p:txBody>
          <a:bodyPr/>
          <a:lstStyle/>
          <a:p>
            <a:r>
              <a:rPr lang="es-ES_tradnl" sz="4000" b="1" dirty="0" err="1" smtClean="0">
                <a:solidFill>
                  <a:srgbClr val="002060"/>
                </a:solidFill>
              </a:rPr>
              <a:t>Rickettsias</a:t>
            </a:r>
            <a:endParaRPr lang="es-ES_tradnl" sz="40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1509" y="2011095"/>
            <a:ext cx="4946602" cy="4105275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B</a:t>
            </a:r>
            <a:r>
              <a:rPr lang="es-ES_tradnl" sz="3200" b="1" dirty="0" err="1" smtClean="0"/>
              <a:t>acterias</a:t>
            </a:r>
            <a:r>
              <a:rPr lang="es-ES_tradnl" sz="3200" b="1" dirty="0" smtClean="0"/>
              <a:t> fastidiosas</a:t>
            </a:r>
          </a:p>
          <a:p>
            <a:r>
              <a:rPr lang="en-US" sz="3200" b="1" dirty="0" smtClean="0"/>
              <a:t>I</a:t>
            </a:r>
            <a:r>
              <a:rPr lang="es-ES_tradnl" sz="3200" b="1" dirty="0" err="1" smtClean="0"/>
              <a:t>ntracelulares</a:t>
            </a:r>
            <a:r>
              <a:rPr lang="es-ES_tradnl" sz="3200" b="1" dirty="0" smtClean="0"/>
              <a:t> obligadas</a:t>
            </a:r>
          </a:p>
          <a:p>
            <a:r>
              <a:rPr lang="es-ES_tradnl" sz="3200" b="1" dirty="0" smtClean="0"/>
              <a:t>Se tiñen con:</a:t>
            </a:r>
          </a:p>
          <a:p>
            <a:pPr lvl="1"/>
            <a:r>
              <a:rPr lang="es-ES_tradnl" sz="3200" b="1" dirty="0" err="1" smtClean="0"/>
              <a:t>Tinción</a:t>
            </a:r>
            <a:r>
              <a:rPr lang="es-ES_tradnl" sz="3200" b="1" dirty="0" smtClean="0"/>
              <a:t> de </a:t>
            </a:r>
            <a:r>
              <a:rPr lang="es-ES_tradnl" sz="3200" b="1" dirty="0" err="1" smtClean="0"/>
              <a:t>Gimenez</a:t>
            </a:r>
            <a:r>
              <a:rPr lang="es-ES_tradnl" sz="3200" b="1" dirty="0" smtClean="0"/>
              <a:t> (</a:t>
            </a:r>
            <a:r>
              <a:rPr lang="es-ES_tradnl" sz="3200" b="1" dirty="0" err="1" smtClean="0"/>
              <a:t>Giemsa</a:t>
            </a:r>
            <a:r>
              <a:rPr lang="es-ES_tradnl" sz="3200" b="1" dirty="0" smtClean="0"/>
              <a:t>)</a:t>
            </a:r>
          </a:p>
          <a:p>
            <a:pPr lvl="1"/>
            <a:r>
              <a:rPr lang="es-ES_tradnl" sz="3200" b="1" dirty="0" smtClean="0"/>
              <a:t> Naranja de acridina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16" y="2460275"/>
            <a:ext cx="3187394" cy="2375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37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99608" y="412667"/>
            <a:ext cx="4948238" cy="886968"/>
          </a:xfrm>
        </p:spPr>
        <p:txBody>
          <a:bodyPr/>
          <a:lstStyle/>
          <a:p>
            <a:r>
              <a:rPr lang="es-ES_tradnl" sz="5400" b="1" dirty="0" err="1" smtClean="0">
                <a:solidFill>
                  <a:srgbClr val="002060"/>
                </a:solidFill>
              </a:rPr>
              <a:t>Rickettsias</a:t>
            </a:r>
            <a:endParaRPr lang="es-ES_tradnl" sz="54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6935" y="1474623"/>
            <a:ext cx="6780810" cy="4105275"/>
          </a:xfrm>
        </p:spPr>
        <p:txBody>
          <a:bodyPr>
            <a:noAutofit/>
          </a:bodyPr>
          <a:lstStyle/>
          <a:p>
            <a:r>
              <a:rPr lang="es-ES_tradnl" sz="2400" b="1" dirty="0" smtClean="0"/>
              <a:t>Se dividen en tres grupos:</a:t>
            </a:r>
          </a:p>
          <a:p>
            <a:pPr lvl="1"/>
            <a:r>
              <a:rPr lang="en-US" sz="2400" b="1" dirty="0" smtClean="0"/>
              <a:t>F</a:t>
            </a:r>
            <a:r>
              <a:rPr lang="es-ES_tradnl" sz="2400" b="1" dirty="0" err="1" smtClean="0"/>
              <a:t>iebres</a:t>
            </a:r>
            <a:r>
              <a:rPr lang="es-ES_tradnl" sz="2400" b="1" dirty="0" smtClean="0"/>
              <a:t> maculosas</a:t>
            </a:r>
          </a:p>
          <a:p>
            <a:pPr lvl="2"/>
            <a:r>
              <a:rPr lang="es-ES_tradnl" sz="2400" b="1" dirty="0" smtClean="0"/>
              <a:t>Garrapatas</a:t>
            </a:r>
          </a:p>
          <a:p>
            <a:pPr lvl="1"/>
            <a:r>
              <a:rPr lang="en-US" sz="2400" b="1" dirty="0" smtClean="0"/>
              <a:t>T</a:t>
            </a:r>
            <a:r>
              <a:rPr lang="es-ES_tradnl" sz="2400" b="1" dirty="0" err="1" smtClean="0"/>
              <a:t>ifus</a:t>
            </a:r>
            <a:endParaRPr lang="es-ES_tradnl" sz="2400" b="1" dirty="0" smtClean="0"/>
          </a:p>
          <a:p>
            <a:pPr lvl="2"/>
            <a:r>
              <a:rPr lang="es-ES_tradnl" sz="2400" b="1" dirty="0"/>
              <a:t> </a:t>
            </a:r>
            <a:r>
              <a:rPr lang="es-ES_tradnl" sz="2400" b="1" dirty="0" err="1" smtClean="0"/>
              <a:t>Epidémico</a:t>
            </a:r>
            <a:r>
              <a:rPr lang="es-ES_tradnl" sz="2400" b="1" dirty="0" smtClean="0"/>
              <a:t>: </a:t>
            </a:r>
          </a:p>
          <a:p>
            <a:pPr lvl="3"/>
            <a:r>
              <a:rPr lang="es-ES_tradnl" sz="2400" b="1" dirty="0" err="1" smtClean="0"/>
              <a:t>Rickettsia</a:t>
            </a:r>
            <a:r>
              <a:rPr lang="es-ES_tradnl" sz="2400" b="1" dirty="0" smtClean="0"/>
              <a:t> </a:t>
            </a:r>
            <a:r>
              <a:rPr lang="es-ES_tradnl" sz="2400" b="1" dirty="0" err="1"/>
              <a:t>prowazekii</a:t>
            </a:r>
            <a:r>
              <a:rPr lang="es-ES_tradnl" sz="2400" b="1" dirty="0"/>
              <a:t> </a:t>
            </a:r>
            <a:endParaRPr lang="es-ES_tradnl" sz="2400" b="1" dirty="0" smtClean="0"/>
          </a:p>
          <a:p>
            <a:pPr lvl="3"/>
            <a:r>
              <a:rPr lang="en-US" sz="2400" b="1" dirty="0" smtClean="0"/>
              <a:t>P</a:t>
            </a:r>
            <a:r>
              <a:rPr lang="es-ES_tradnl" sz="2400" b="1" dirty="0" err="1" smtClean="0"/>
              <a:t>iojos</a:t>
            </a:r>
            <a:endParaRPr lang="es-ES_tradnl" sz="2400" b="1" dirty="0" smtClean="0"/>
          </a:p>
          <a:p>
            <a:pPr lvl="2"/>
            <a:r>
              <a:rPr lang="es-ES_tradnl" sz="2400" b="1" dirty="0" err="1" smtClean="0"/>
              <a:t>Murino</a:t>
            </a:r>
            <a:r>
              <a:rPr lang="es-ES_tradnl" sz="2400" b="1" dirty="0" smtClean="0"/>
              <a:t>:</a:t>
            </a:r>
          </a:p>
          <a:p>
            <a:pPr lvl="3"/>
            <a:r>
              <a:rPr lang="es-ES_tradnl" sz="2400" b="1" dirty="0" err="1" smtClean="0"/>
              <a:t>Rickettsia</a:t>
            </a:r>
            <a:r>
              <a:rPr lang="es-ES_tradnl" sz="2400" b="1" dirty="0" smtClean="0"/>
              <a:t> </a:t>
            </a:r>
            <a:r>
              <a:rPr lang="es-ES_tradnl" sz="2400" b="1" dirty="0" err="1" smtClean="0"/>
              <a:t>typhi</a:t>
            </a:r>
            <a:endParaRPr lang="es-ES_tradnl" sz="2400" b="1" dirty="0" smtClean="0"/>
          </a:p>
          <a:p>
            <a:pPr lvl="3"/>
            <a:r>
              <a:rPr lang="es-ES_tradnl" sz="2400" b="1" dirty="0" smtClean="0"/>
              <a:t>Pulgas </a:t>
            </a:r>
            <a:r>
              <a:rPr lang="es-ES_tradnl" sz="2400" b="1" dirty="0"/>
              <a:t>de ratas y gatos</a:t>
            </a:r>
            <a:endParaRPr lang="es-ES_tradnl" sz="2400" b="1" dirty="0" smtClean="0"/>
          </a:p>
          <a:p>
            <a:pPr lvl="1"/>
            <a:r>
              <a:rPr lang="en-US" sz="2400" b="1" dirty="0" smtClean="0"/>
              <a:t>T</a:t>
            </a:r>
            <a:r>
              <a:rPr lang="es-ES_tradnl" sz="2400" b="1" dirty="0" err="1" smtClean="0"/>
              <a:t>ifus</a:t>
            </a:r>
            <a:r>
              <a:rPr lang="es-ES_tradnl" sz="2400" b="1" dirty="0" smtClean="0"/>
              <a:t> de los matorrales</a:t>
            </a:r>
          </a:p>
          <a:p>
            <a:pPr lvl="2"/>
            <a:r>
              <a:rPr lang="es-ES_tradnl" sz="2400" b="1" dirty="0" smtClean="0"/>
              <a:t>R. </a:t>
            </a:r>
            <a:r>
              <a:rPr lang="en-US" sz="2400" b="1" dirty="0" smtClean="0"/>
              <a:t>T</a:t>
            </a:r>
            <a:r>
              <a:rPr lang="es-ES_tradnl" sz="2400" b="1" dirty="0" err="1" smtClean="0"/>
              <a:t>sutsugamushi</a:t>
            </a:r>
            <a:endParaRPr lang="es-ES_tradnl" sz="2400" b="1" dirty="0" smtClean="0"/>
          </a:p>
          <a:p>
            <a:pPr lvl="2"/>
            <a:r>
              <a:rPr lang="es-ES_tradnl" sz="2400" b="1" dirty="0" err="1" smtClean="0"/>
              <a:t>Acaros</a:t>
            </a:r>
            <a:endParaRPr lang="es-ES_tradnl" sz="2400" b="1" dirty="0"/>
          </a:p>
        </p:txBody>
      </p:sp>
    </p:spTree>
    <p:extLst>
      <p:ext uri="{BB962C8B-B14F-4D97-AF65-F5344CB8AC3E}">
        <p14:creationId xmlns:p14="http://schemas.microsoft.com/office/powerpoint/2010/main" val="288137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4574"/>
            <a:ext cx="9144000" cy="519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15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7594" y="662049"/>
            <a:ext cx="4948238" cy="886968"/>
          </a:xfrm>
        </p:spPr>
        <p:txBody>
          <a:bodyPr/>
          <a:lstStyle/>
          <a:p>
            <a:r>
              <a:rPr lang="es-ES_tradnl" sz="4800" b="1" dirty="0" err="1">
                <a:solidFill>
                  <a:srgbClr val="002060"/>
                </a:solidFill>
              </a:rPr>
              <a:t>Rickettsias</a:t>
            </a:r>
            <a:endParaRPr lang="es-ES_tradnl" sz="48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3189" y="2020888"/>
            <a:ext cx="6377049" cy="4105275"/>
          </a:xfrm>
        </p:spPr>
        <p:txBody>
          <a:bodyPr>
            <a:normAutofit/>
          </a:bodyPr>
          <a:lstStyle/>
          <a:p>
            <a:r>
              <a:rPr lang="es-ES_tradnl" sz="2400" b="1" dirty="0" smtClean="0"/>
              <a:t>Diana: </a:t>
            </a:r>
            <a:r>
              <a:rPr lang="es-ES_tradnl" sz="2400" b="1" dirty="0" err="1" smtClean="0"/>
              <a:t>células</a:t>
            </a:r>
            <a:r>
              <a:rPr lang="es-ES_tradnl" sz="2400" b="1" dirty="0" smtClean="0"/>
              <a:t> </a:t>
            </a:r>
            <a:r>
              <a:rPr lang="es-ES_tradnl" sz="2400" b="1" dirty="0"/>
              <a:t>del endotelio </a:t>
            </a:r>
            <a:r>
              <a:rPr lang="es-ES_tradnl" sz="2400" b="1" dirty="0" smtClean="0"/>
              <a:t>vascular</a:t>
            </a:r>
          </a:p>
          <a:p>
            <a:pPr lvl="1"/>
            <a:r>
              <a:rPr lang="es-ES_tradnl" sz="2400" b="1" dirty="0" smtClean="0"/>
              <a:t>R</a:t>
            </a:r>
            <a:r>
              <a:rPr lang="es-ES_tradnl" sz="2400" b="1" dirty="0"/>
              <a:t>. </a:t>
            </a:r>
            <a:r>
              <a:rPr lang="es-ES_tradnl" sz="2400" b="1" dirty="0" err="1"/>
              <a:t>akari</a:t>
            </a:r>
            <a:r>
              <a:rPr lang="es-ES_tradnl" sz="2400" b="1" dirty="0"/>
              <a:t> y O. </a:t>
            </a:r>
            <a:r>
              <a:rPr lang="en-US" sz="2400" b="1" dirty="0" smtClean="0"/>
              <a:t>T</a:t>
            </a:r>
            <a:r>
              <a:rPr lang="es-ES_tradnl" sz="2400" b="1" dirty="0" err="1" smtClean="0"/>
              <a:t>sutsugamoshi</a:t>
            </a:r>
            <a:r>
              <a:rPr lang="es-ES_tradnl" sz="2400" b="1" dirty="0" smtClean="0"/>
              <a:t> se </a:t>
            </a:r>
            <a:r>
              <a:rPr lang="es-ES_tradnl" sz="2400" b="1" dirty="0"/>
              <a:t>multiplican en los monocitos </a:t>
            </a:r>
          </a:p>
          <a:p>
            <a:r>
              <a:rPr lang="es-ES_tradnl" sz="2400" b="1" dirty="0" smtClean="0"/>
              <a:t>Factores </a:t>
            </a:r>
            <a:r>
              <a:rPr lang="es-ES_tradnl" sz="2400" b="1" dirty="0"/>
              <a:t>de </a:t>
            </a:r>
            <a:r>
              <a:rPr lang="es-ES_tradnl" sz="2400" b="1" dirty="0" smtClean="0"/>
              <a:t>virulencia: </a:t>
            </a:r>
          </a:p>
          <a:p>
            <a:pPr lvl="1"/>
            <a:r>
              <a:rPr lang="en-US" sz="2400" b="1" dirty="0" smtClean="0"/>
              <a:t>P</a:t>
            </a:r>
            <a:r>
              <a:rPr lang="es-ES_tradnl" sz="2400" b="1" dirty="0" err="1" smtClean="0"/>
              <a:t>eptidoglucanos</a:t>
            </a:r>
            <a:endParaRPr lang="es-ES_tradnl" sz="2400" b="1" dirty="0" smtClean="0"/>
          </a:p>
          <a:p>
            <a:pPr lvl="1"/>
            <a:r>
              <a:rPr lang="es-ES_tradnl" sz="2400" b="1" dirty="0" err="1" smtClean="0"/>
              <a:t>Lipopolisacáridos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8137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5400" b="1" dirty="0" err="1">
                <a:solidFill>
                  <a:srgbClr val="002060"/>
                </a:solidFill>
              </a:rPr>
              <a:t>Rickettsias</a:t>
            </a:r>
            <a:endParaRPr lang="es-ES_tradnl" sz="54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7743" y="1572768"/>
            <a:ext cx="4946602" cy="4105275"/>
          </a:xfrm>
        </p:spPr>
        <p:txBody>
          <a:bodyPr>
            <a:noAutofit/>
          </a:bodyPr>
          <a:lstStyle/>
          <a:p>
            <a:r>
              <a:rPr lang="en-US" sz="2800" b="1" dirty="0" err="1" smtClean="0">
                <a:solidFill>
                  <a:schemeClr val="tx1"/>
                </a:solidFill>
              </a:rPr>
              <a:t>Triada</a:t>
            </a:r>
            <a:r>
              <a:rPr lang="en-US" sz="2800" b="1" dirty="0" smtClean="0">
                <a:solidFill>
                  <a:schemeClr val="tx1"/>
                </a:solidFill>
              </a:rPr>
              <a:t>:</a:t>
            </a:r>
          </a:p>
          <a:p>
            <a:pPr lvl="2"/>
            <a:r>
              <a:rPr lang="en-US" sz="2800" b="1" dirty="0" err="1" smtClean="0">
                <a:solidFill>
                  <a:schemeClr val="tx1"/>
                </a:solidFill>
              </a:rPr>
              <a:t>Fiebre</a:t>
            </a:r>
            <a:endParaRPr lang="en-US" sz="2800" b="1" dirty="0" smtClean="0">
              <a:solidFill>
                <a:schemeClr val="tx1"/>
              </a:solidFill>
            </a:endParaRPr>
          </a:p>
          <a:p>
            <a:pPr lvl="2"/>
            <a:r>
              <a:rPr lang="en-US" sz="2800" b="1" dirty="0" err="1" smtClean="0">
                <a:solidFill>
                  <a:schemeClr val="tx1"/>
                </a:solidFill>
              </a:rPr>
              <a:t>Cefalea</a:t>
            </a:r>
            <a:endParaRPr lang="en-US" sz="2800" b="1" dirty="0" smtClean="0">
              <a:solidFill>
                <a:schemeClr val="tx1"/>
              </a:solidFill>
            </a:endParaRPr>
          </a:p>
          <a:p>
            <a:pPr lvl="2"/>
            <a:r>
              <a:rPr lang="en-US" sz="2800" b="1" dirty="0" smtClean="0">
                <a:solidFill>
                  <a:schemeClr val="tx1"/>
                </a:solidFill>
              </a:rPr>
              <a:t>Rash</a:t>
            </a:r>
          </a:p>
          <a:p>
            <a:r>
              <a:rPr lang="en-US" sz="2800" dirty="0" err="1" smtClean="0">
                <a:solidFill>
                  <a:schemeClr val="tx1"/>
                </a:solidFill>
              </a:rPr>
              <a:t>Exposición</a:t>
            </a:r>
            <a:r>
              <a:rPr lang="en-US" sz="2800" dirty="0" smtClean="0">
                <a:solidFill>
                  <a:schemeClr val="tx1"/>
                </a:solidFill>
              </a:rPr>
              <a:t> a </a:t>
            </a:r>
            <a:r>
              <a:rPr lang="en-US" sz="2800" dirty="0" err="1" smtClean="0">
                <a:solidFill>
                  <a:schemeClr val="tx1"/>
                </a:solidFill>
              </a:rPr>
              <a:t>vectores</a:t>
            </a:r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s-ES_tradnl" sz="2800" dirty="0" smtClean="0">
                <a:solidFill>
                  <a:schemeClr val="tx1"/>
                </a:solidFill>
              </a:rPr>
              <a:t>Laboratorio:</a:t>
            </a:r>
          </a:p>
          <a:p>
            <a:pPr lvl="2"/>
            <a:r>
              <a:rPr lang="es-ES_tradnl" sz="2800" dirty="0" smtClean="0">
                <a:solidFill>
                  <a:schemeClr val="tx1"/>
                </a:solidFill>
              </a:rPr>
              <a:t>Neutropenia</a:t>
            </a:r>
          </a:p>
          <a:p>
            <a:pPr lvl="2"/>
            <a:r>
              <a:rPr lang="es-ES_tradnl" sz="2800" dirty="0" smtClean="0">
                <a:solidFill>
                  <a:schemeClr val="tx1"/>
                </a:solidFill>
              </a:rPr>
              <a:t>Trombocitopenia</a:t>
            </a:r>
          </a:p>
          <a:p>
            <a:pPr lvl="2"/>
            <a:r>
              <a:rPr lang="es-ES_tradnl" sz="2800" dirty="0" err="1" smtClean="0">
                <a:solidFill>
                  <a:schemeClr val="tx1"/>
                </a:solidFill>
              </a:rPr>
              <a:t>Elevación</a:t>
            </a:r>
            <a:r>
              <a:rPr lang="es-ES_tradnl" sz="2800" dirty="0" smtClean="0">
                <a:solidFill>
                  <a:schemeClr val="tx1"/>
                </a:solidFill>
              </a:rPr>
              <a:t> moderada </a:t>
            </a:r>
            <a:r>
              <a:rPr lang="es-ES_tradnl" sz="2800" dirty="0">
                <a:solidFill>
                  <a:schemeClr val="tx1"/>
                </a:solidFill>
              </a:rPr>
              <a:t>de las transaminasas. </a:t>
            </a:r>
          </a:p>
          <a:p>
            <a:endParaRPr lang="en-US" sz="2800" dirty="0">
              <a:solidFill>
                <a:schemeClr val="tx1"/>
              </a:solidFill>
            </a:endParaRPr>
          </a:p>
          <a:p>
            <a:endParaRPr lang="es-ES_tradnl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3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spiration">
  <a:themeElements>
    <a:clrScheme name="Inspiration">
      <a:dk1>
        <a:sysClr val="windowText" lastClr="000000"/>
      </a:dk1>
      <a:lt1>
        <a:sysClr val="window" lastClr="FFFFFF"/>
      </a:lt1>
      <a:dk2>
        <a:srgbClr val="2F2F26"/>
      </a:dk2>
      <a:lt2>
        <a:srgbClr val="9FA795"/>
      </a:lt2>
      <a:accent1>
        <a:srgbClr val="749805"/>
      </a:accent1>
      <a:accent2>
        <a:srgbClr val="BACC82"/>
      </a:accent2>
      <a:accent3>
        <a:srgbClr val="6E9EC2"/>
      </a:accent3>
      <a:accent4>
        <a:srgbClr val="2046A5"/>
      </a:accent4>
      <a:accent5>
        <a:srgbClr val="5039C6"/>
      </a:accent5>
      <a:accent6>
        <a:srgbClr val="7411D0"/>
      </a:accent6>
      <a:hlink>
        <a:srgbClr val="FFC000"/>
      </a:hlink>
      <a:folHlink>
        <a:srgbClr val="C0C000"/>
      </a:folHlink>
    </a:clrScheme>
    <a:fontScheme name="Inspiration">
      <a:majorFont>
        <a:latin typeface="News Gothic MT"/>
        <a:ea typeface=""/>
        <a:cs typeface=""/>
        <a:font script="Jpan" typeface="メイリオ"/>
      </a:majorFont>
      <a:minorFont>
        <a:latin typeface="News Gothic MT"/>
        <a:ea typeface=""/>
        <a:cs typeface=""/>
        <a:font script="Jpan" typeface="メイリオ"/>
      </a:minorFont>
    </a:fontScheme>
    <a:fmtScheme name="Inspiration">
      <a:fillStyleLst>
        <a:solidFill>
          <a:schemeClr val="phClr"/>
        </a:solidFill>
        <a:gradFill rotWithShape="1">
          <a:gsLst>
            <a:gs pos="25000">
              <a:schemeClr val="phClr">
                <a:tint val="90000"/>
                <a:shade val="100000"/>
                <a:alpha val="90000"/>
                <a:satMod val="150000"/>
              </a:schemeClr>
            </a:gs>
            <a:gs pos="100000">
              <a:schemeClr val="phClr">
                <a:tint val="100000"/>
                <a:shade val="60000"/>
                <a:satMod val="13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0000"/>
                <a:shade val="100000"/>
                <a:alpha val="85000"/>
                <a:satMod val="150000"/>
              </a:schemeClr>
            </a:gs>
            <a:gs pos="33000">
              <a:schemeClr val="phClr">
                <a:tint val="90000"/>
                <a:shade val="100000"/>
                <a:alpha val="95000"/>
                <a:satMod val="130000"/>
              </a:schemeClr>
            </a:gs>
            <a:gs pos="67000">
              <a:schemeClr val="phClr">
                <a:shade val="70000"/>
                <a:satMod val="135000"/>
              </a:schemeClr>
            </a:gs>
            <a:gs pos="100000">
              <a:schemeClr val="phClr">
                <a:shade val="50000"/>
                <a:satMod val="135000"/>
              </a:schemeClr>
            </a:gs>
          </a:gsLst>
          <a:lin ang="13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thickThin" algn="ctr">
          <a:solidFill>
            <a:schemeClr val="phClr"/>
          </a:solidFill>
          <a:prstDash val="solid"/>
        </a:ln>
        <a:ln w="38100" cap="flat" cmpd="thinThick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a:effectStyle>
        <a:effectStyle>
          <a:effectLst>
            <a:innerShdw blurRad="50800" dist="25400" dir="2400000">
              <a:srgbClr val="808080">
                <a:alpha val="75000"/>
              </a:srgbClr>
            </a:innerShdw>
            <a:reflection blurRad="38100" stA="26000" endPos="35000" dist="12700" dir="5400000" fadeDir="48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Inspiration.thmx</Template>
  <TotalTime>1053</TotalTime>
  <Words>881</Words>
  <Application>Microsoft Office PowerPoint</Application>
  <PresentationFormat>Presentación en pantalla (4:3)</PresentationFormat>
  <Paragraphs>164</Paragraphs>
  <Slides>41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50" baseType="lpstr">
      <vt:lpstr>Arial</vt:lpstr>
      <vt:lpstr>Calibri</vt:lpstr>
      <vt:lpstr>Courier New</vt:lpstr>
      <vt:lpstr>Helvetica</vt:lpstr>
      <vt:lpstr>News Gothic MT</vt:lpstr>
      <vt:lpstr>Palatino</vt:lpstr>
      <vt:lpstr>Times New Roman</vt:lpstr>
      <vt:lpstr>Wingdings</vt:lpstr>
      <vt:lpstr>Inspiration</vt:lpstr>
      <vt:lpstr>Rickettsias</vt:lpstr>
      <vt:lpstr>Rickettsias</vt:lpstr>
      <vt:lpstr>Rickettsias</vt:lpstr>
      <vt:lpstr>Rickettsias</vt:lpstr>
      <vt:lpstr>Rickettsias</vt:lpstr>
      <vt:lpstr>Rickettsias</vt:lpstr>
      <vt:lpstr>Presentación de PowerPoint</vt:lpstr>
      <vt:lpstr>Rickettsias</vt:lpstr>
      <vt:lpstr>Rickettsias</vt:lpstr>
      <vt:lpstr>Rickettsias</vt:lpstr>
      <vt:lpstr>Presentación de PowerPoint</vt:lpstr>
      <vt:lpstr>Fiebre de las montañas rocallosas</vt:lpstr>
      <vt:lpstr>Fiebre de las montañas rocallosas</vt:lpstr>
      <vt:lpstr>Fiebre de las montañas rocallosas</vt:lpstr>
      <vt:lpstr>Fiebre de las montañas rocallosas</vt:lpstr>
      <vt:lpstr>Presentación de PowerPoint</vt:lpstr>
      <vt:lpstr>Fiebre de las montañas rocallosas</vt:lpstr>
      <vt:lpstr>Presentación de PowerPoint</vt:lpstr>
      <vt:lpstr>Presentación de PowerPoint</vt:lpstr>
      <vt:lpstr>Presentación de PowerPoint</vt:lpstr>
      <vt:lpstr>Fiebre de las montañas rocallosas en México</vt:lpstr>
      <vt:lpstr>Fiebre de las montañas rocallosas en México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</vt:lpstr>
      <vt:lpstr>Presentación de PowerPoint</vt:lpstr>
      <vt:lpstr>Presentación de PowerPoint</vt:lpstr>
      <vt:lpstr>Rickettsiosis: Tratamiento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Ricketsia</dc:title>
  <dc:creator>Asu</dc:creator>
  <cp:lastModifiedBy>Tere</cp:lastModifiedBy>
  <cp:revision>68</cp:revision>
  <dcterms:created xsi:type="dcterms:W3CDTF">2014-07-16T01:53:41Z</dcterms:created>
  <dcterms:modified xsi:type="dcterms:W3CDTF">2018-05-31T16:32:09Z</dcterms:modified>
</cp:coreProperties>
</file>